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2" r:id="rId3"/>
    <p:sldId id="267" r:id="rId4"/>
    <p:sldId id="269" r:id="rId5"/>
    <p:sldId id="270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554"/>
    <a:srgbClr val="CBE4BC"/>
    <a:srgbClr val="93D07D"/>
    <a:srgbClr val="83A278"/>
    <a:srgbClr val="81B673"/>
    <a:srgbClr val="CDE6BF"/>
    <a:srgbClr val="FDFFFE"/>
    <a:srgbClr val="CAE3BB"/>
    <a:srgbClr val="41F356"/>
    <a:srgbClr val="409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2" y="0"/>
            <a:ext cx="8960517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E65129-101D-4653-AAB0-AF8B20244F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64930" y="-9569"/>
            <a:ext cx="2227070" cy="686756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830A25E-FA64-443C-901E-E43701599681}"/>
              </a:ext>
            </a:extLst>
          </p:cNvPr>
          <p:cNvSpPr/>
          <p:nvPr userDrawn="1"/>
        </p:nvSpPr>
        <p:spPr>
          <a:xfrm>
            <a:off x="9946463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9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B74FA6-567D-4AF4-A263-7D7F8A0F88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12109CE-867F-4450-921B-544EAF7A932F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4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A3A995-7993-4FF8-9FBB-4FA638A7E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80CF46B-B8E7-422B-8D50-2AAC37865479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8084" y="808056"/>
            <a:ext cx="8962056" cy="107722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Csfsfslick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848" y="2052116"/>
            <a:ext cx="8946291" cy="399782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7C66B5-D29E-4B47-AAC4-CB583E5ED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7C0C059-263C-4828-B269-9908D7BE1E17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28DB0D-9D36-48CA-B576-EB8C461D1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0D46F54-B392-44DA-B598-E233A255C591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6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361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0862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2124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187D54-0347-4F69-97F0-4A07F6117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C5941A0-5C7F-4193-9002-AB7844227488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6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9595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9007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9007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6356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357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A826D19-847E-4095-9EF7-BC16E24C17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06C7275-6D35-4A7F-B5C6-6DC1F6D1A33E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2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972" y="808056"/>
            <a:ext cx="8820167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FA93C0-23FD-4134-BF85-35F1B84968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9F36212-C8AA-4EFE-A21C-5C525F18E662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96DF0-0EEF-4805-98A3-C1B2678E0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32352A-479D-4FA2-8F29-314389856913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9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8D32CB-5480-402F-995F-5880B25BD9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1FBFEB0-27E4-456B-A88F-6377B437EF3D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1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AD1934-3F45-47C8-9065-71E27F095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9146" y="-7013"/>
            <a:ext cx="1041193" cy="68650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15ADDA6-7529-42D3-986F-C8C0B799C06C}"/>
              </a:ext>
            </a:extLst>
          </p:cNvPr>
          <p:cNvSpPr/>
          <p:nvPr userDrawn="1"/>
        </p:nvSpPr>
        <p:spPr>
          <a:xfrm>
            <a:off x="11135662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7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E3D2ADD-1F9F-497C-B45D-A77E86AE3F5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50027-785A-4FE8-9071-E90EFB265B16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2178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DC53AAB-F2E3-4B6D-9537-40A981310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495" y="962026"/>
            <a:ext cx="7882759" cy="191152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n w="0"/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Benchmarking LLAMA-3 Large Language Model on Persian NLP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888D2B-9D53-80E7-D126-EF37C191BF9C}"/>
              </a:ext>
            </a:extLst>
          </p:cNvPr>
          <p:cNvSpPr/>
          <p:nvPr/>
        </p:nvSpPr>
        <p:spPr>
          <a:xfrm>
            <a:off x="10161037" y="2470997"/>
            <a:ext cx="1884783" cy="446958"/>
          </a:xfrm>
          <a:prstGeom prst="roundRect">
            <a:avLst>
              <a:gd name="adj" fmla="val 50000"/>
            </a:avLst>
          </a:prstGeom>
          <a:solidFill>
            <a:srgbClr val="2F3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1568992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023B920-BAB7-06EC-C2B2-C3E660F0ACB8}"/>
              </a:ext>
            </a:extLst>
          </p:cNvPr>
          <p:cNvSpPr/>
          <p:nvPr/>
        </p:nvSpPr>
        <p:spPr>
          <a:xfrm>
            <a:off x="10161037" y="3302504"/>
            <a:ext cx="1884783" cy="637542"/>
          </a:xfrm>
          <a:prstGeom prst="roundRect">
            <a:avLst>
              <a:gd name="adj" fmla="val 50000"/>
            </a:avLst>
          </a:prstGeom>
          <a:solidFill>
            <a:srgbClr val="2F35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Faezeh Saghafi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6FA0F9-0B98-4835-A5A4-569972E46E72}"/>
              </a:ext>
            </a:extLst>
          </p:cNvPr>
          <p:cNvSpPr>
            <a:spLocks noGrp="1"/>
          </p:cNvSpPr>
          <p:nvPr/>
        </p:nvSpPr>
        <p:spPr>
          <a:xfrm>
            <a:off x="1571267" y="3984447"/>
            <a:ext cx="7583214" cy="22685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Faezeh Saghafi</a:t>
            </a:r>
            <a:br>
              <a:rPr lang="en-US" sz="20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0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Kazim Fouladi-</a:t>
            </a:r>
            <a:r>
              <a:rPr lang="en-US" sz="2000" b="1" dirty="0" err="1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Ghaleh</a:t>
            </a: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18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Deep Learning Research Lab</a:t>
            </a:r>
            <a:br>
              <a:rPr lang="en-US" sz="18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18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University of Tehran, Iran</a:t>
            </a:r>
            <a:br>
              <a:rPr lang="en-US" sz="1800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1800" b="1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9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612" y="758606"/>
            <a:ext cx="9042270" cy="5340788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مدل‌های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زبانی بزرگ، گامی اساسی در جهت تحقق اهداف بنیان‌گذاران اولیه‌ی هوش مصنوعی همچون درک زبان، استدلال و تعامل طبیعی با ماشین‌ها هستند.</a:t>
            </a:r>
          </a:p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بهبود </a:t>
            </a: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مدل‌ها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، بدون ارزیابی ممکن نیست.</a:t>
            </a:r>
          </a:p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مدل های پایه منبع-باز در واقع ستون فقرات اکوسیستم هوش مصنوعی مدرن را تشکیل می‌دهند.</a:t>
            </a:r>
          </a:p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مدل زبانی </a:t>
            </a:r>
            <a:r>
              <a:rPr lang="en-US" sz="2400" dirty="0">
                <a:latin typeface="Times New Roman" pitchFamily="18" charset="0"/>
                <a:cs typeface="B Zar" pitchFamily="2" charset="-78"/>
              </a:rPr>
              <a:t>llama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از مهم‌ترین مدل‌های پایه است که به‌صورت منبع-باز منتشر شده است.</a:t>
            </a:r>
          </a:p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زبان فارسی با وجود تعداد بالای گویشوران، به‌دلیل کمبود منابع باکیفیت و پیچیدگی‌های ساختاری و فرهنگی، چالش‌های خاصی را برای مدل‌های زبانی ایجاد می‌کند.</a:t>
            </a:r>
          </a:p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fa-IR" sz="2400" dirty="0">
              <a:latin typeface="Times New Roman" pitchFamily="18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049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08AB9-286B-A465-C4D6-7C75E21365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ECD3E-D7B0-97BE-9C06-9328E57F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484" y="395569"/>
            <a:ext cx="8962056" cy="1077229"/>
          </a:xfrm>
        </p:spPr>
        <p:txBody>
          <a:bodyPr/>
          <a:lstStyle/>
          <a:p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Titr" pitchFamily="2" charset="-78"/>
              </a:rPr>
              <a:t>روش تحقیق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0CCA37-6F74-5EBF-294C-12315DEA9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549" y="783173"/>
            <a:ext cx="6298596" cy="1678674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>
                <a:latin typeface="Times New Roman" pitchFamily="18" charset="0"/>
                <a:cs typeface="B Zar" pitchFamily="2" charset="-78"/>
              </a:rPr>
              <a:t>مدل‌های مورد ارزیابی :</a:t>
            </a:r>
          </a:p>
          <a:p>
            <a:pPr marL="6160" indent="0" algn="l">
              <a:buNone/>
            </a:pPr>
            <a:r>
              <a:rPr lang="en-US" sz="2400" dirty="0">
                <a:latin typeface="Times New Roman" pitchFamily="18" charset="0"/>
                <a:cs typeface="B Zar" pitchFamily="2" charset="-78"/>
              </a:rPr>
              <a:t>GPT 4 - GPT 3.5 turbo - Gemma 2 - Qwen 2 - Dorna - Maral - Ava - Aya - </a:t>
            </a:r>
            <a:r>
              <a:rPr lang="en-US" sz="2400" dirty="0" err="1">
                <a:latin typeface="Times New Roman" pitchFamily="18" charset="0"/>
                <a:cs typeface="B Zar" pitchFamily="2" charset="-78"/>
              </a:rPr>
              <a:t>PersianMind</a:t>
            </a:r>
            <a:endParaRPr lang="en-US" sz="2400" dirty="0">
              <a:latin typeface="Times New Roman" pitchFamily="18" charset="0"/>
              <a:cs typeface="B Zar" pitchFamily="2" charset="-78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9FB3BD-AAD1-CB1B-2906-B5A1B5B26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7895" y="3174520"/>
            <a:ext cx="3600513" cy="334525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066C51-4A57-D04C-6C4C-3A56420C6E6E}"/>
              </a:ext>
            </a:extLst>
          </p:cNvPr>
          <p:cNvSpPr txBox="1"/>
          <p:nvPr/>
        </p:nvSpPr>
        <p:spPr>
          <a:xfrm>
            <a:off x="6672166" y="2641543"/>
            <a:ext cx="3771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وظایف مورد ارزیابی 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23A9F3-080B-615C-D04E-C82A12E477ED}"/>
              </a:ext>
            </a:extLst>
          </p:cNvPr>
          <p:cNvSpPr txBox="1"/>
          <p:nvPr/>
        </p:nvSpPr>
        <p:spPr>
          <a:xfrm>
            <a:off x="0" y="637517"/>
            <a:ext cx="3771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ساختار </a:t>
            </a: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پرامپت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9CB842-E6E1-552A-FB14-04F3B06BC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56" y="1293717"/>
            <a:ext cx="3122569" cy="5226057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69632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FF4D2-A0BB-8D98-59D1-41E978AA0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77E8-E326-9257-08FB-EFC241541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484" y="395569"/>
            <a:ext cx="8962056" cy="1077229"/>
          </a:xfrm>
        </p:spPr>
        <p:txBody>
          <a:bodyPr/>
          <a:lstStyle/>
          <a:p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Titr" pitchFamily="2" charset="-78"/>
              </a:rPr>
              <a:t>یافته‌ها</a:t>
            </a:r>
            <a:endParaRPr lang="en-US" dirty="0"/>
          </a:p>
        </p:txBody>
      </p:sp>
      <p:pic>
        <p:nvPicPr>
          <p:cNvPr id="6" name="Picture 5" descr="A table of numbers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FE53F9D3-4507-5FDA-81D7-B61DEFFD7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77" y="860949"/>
            <a:ext cx="7745932" cy="566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59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2425C-9500-5E1C-D963-D304898C9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7BF4-4117-595D-DA91-2768267D0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484" y="395569"/>
            <a:ext cx="8962056" cy="1077229"/>
          </a:xfrm>
        </p:spPr>
        <p:txBody>
          <a:bodyPr/>
          <a:lstStyle/>
          <a:p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Titr" pitchFamily="2" charset="-78"/>
              </a:rPr>
              <a:t>بحث و بررسی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071E2-5BD2-6F01-E04A-BDF05885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249" y="2146828"/>
            <a:ext cx="8946291" cy="3997828"/>
          </a:xfrm>
        </p:spPr>
        <p:txBody>
          <a:bodyPr>
            <a:noAutofit/>
          </a:bodyPr>
          <a:lstStyle/>
          <a:p>
            <a:pPr marL="463360" indent="-457200"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مدل‌های قدرتمندتر پاسخ‌های تمیزتر، واضح‌تر و مرتبط‌تر تولید می‌کنند، و عملکرد یک‌دست و متعادلی در تمامی وظایف دارند.</a:t>
            </a:r>
          </a:p>
          <a:p>
            <a:pPr marL="463360" indent="-457200"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زمان اجرای مدل ها بستگی زیادی به قدرت آنها دارد.</a:t>
            </a:r>
          </a:p>
          <a:p>
            <a:pPr marL="463360" indent="-457200"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fa-IR" sz="2400" dirty="0">
                <a:latin typeface="Times New Roman" pitchFamily="18" charset="0"/>
                <a:cs typeface="B Zar" pitchFamily="2" charset="-78"/>
              </a:rPr>
              <a:t>توجه به نوع وظیفه‌ای که مدل برا ی آن تنظیم شده، در ارزیابی عملکرد آن بسیار اهمیت دارد.</a:t>
            </a:r>
          </a:p>
          <a:p>
            <a:pPr marL="463360" indent="-457200"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مدل‌هایی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که بر روی متون شبکه‌های اجتماعی آموزش </a:t>
            </a: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دیده‌اند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، در انجام وظایف کلاسیک مانند تحلیل احساسات و شناسایی </a:t>
            </a: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موجودیت‌ها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عملکرد بهتری دارند. </a:t>
            </a:r>
          </a:p>
          <a:p>
            <a:pPr marL="463360" indent="-457200"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بررسی‌ها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نشان داد که بهترین روش </a:t>
            </a:r>
            <a:r>
              <a:rPr lang="fa-IR" sz="2400" dirty="0" err="1">
                <a:latin typeface="Times New Roman" pitchFamily="18" charset="0"/>
                <a:cs typeface="B Zar" pitchFamily="2" charset="-78"/>
              </a:rPr>
              <a:t>پرامپت‌دهی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، ترکیب تکنیک‌های </a:t>
            </a:r>
            <a:r>
              <a:rPr lang="en-US" sz="2400" dirty="0">
                <a:latin typeface="Times New Roman" pitchFamily="18" charset="0"/>
                <a:cs typeface="B Zar" pitchFamily="2" charset="-78"/>
              </a:rPr>
              <a:t>few-shot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و </a:t>
            </a:r>
            <a:r>
              <a:rPr lang="en-US" sz="2400" dirty="0">
                <a:latin typeface="Times New Roman" pitchFamily="18" charset="0"/>
                <a:cs typeface="B Zar" pitchFamily="2" charset="-78"/>
              </a:rPr>
              <a:t>chain of thought (</a:t>
            </a:r>
            <a:r>
              <a:rPr lang="en-US" sz="2400" dirty="0" err="1">
                <a:latin typeface="Times New Roman" pitchFamily="18" charset="0"/>
                <a:cs typeface="B Zar" pitchFamily="2" charset="-78"/>
              </a:rPr>
              <a:t>CoT</a:t>
            </a:r>
            <a:r>
              <a:rPr lang="en-US" sz="2400" dirty="0">
                <a:latin typeface="Times New Roman" pitchFamily="18" charset="0"/>
                <a:cs typeface="B Zar" pitchFamily="2" charset="-78"/>
              </a:rPr>
              <a:t>)</a:t>
            </a:r>
            <a:r>
              <a:rPr lang="fa-IR" sz="2400" dirty="0">
                <a:latin typeface="Times New Roman" pitchFamily="18" charset="0"/>
                <a:cs typeface="B Zar" pitchFamily="2" charset="-78"/>
              </a:rPr>
              <a:t> است. </a:t>
            </a:r>
          </a:p>
          <a:p>
            <a:pPr marL="463360" indent="-457200"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fa-IR" sz="2400" dirty="0">
              <a:latin typeface="Times New Roman" pitchFamily="18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752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0763D-2BF2-1E81-8816-E61958A21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968F0-042A-4933-4A61-8DB77309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484" y="395569"/>
            <a:ext cx="8962056" cy="1077229"/>
          </a:xfrm>
        </p:spPr>
        <p:txBody>
          <a:bodyPr/>
          <a:lstStyle/>
          <a:p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Titr" pitchFamily="2" charset="-78"/>
              </a:rPr>
              <a:t>جمع بندی و پیشنهادها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8B99D-231B-4E6C-A3A7-BAC62193E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271" y="1430086"/>
            <a:ext cx="8946291" cy="4349612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fa-IR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در این پژوهش، عملکرد مدل‌های زبانی بزرگ در وظایف مختلف پردازش زبان طبیعی فارسی مقایسه شد. یافته‌ها نشان دادند که مدل‌های قوی‌تر مانند </a:t>
            </a:r>
            <a:r>
              <a:rPr lang="en-US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 GPT-4 </a:t>
            </a:r>
            <a:r>
              <a:rPr lang="fa-IR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و</a:t>
            </a:r>
            <a:r>
              <a:rPr lang="en-US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LLaMA-3.2-11B </a:t>
            </a:r>
            <a:r>
              <a:rPr lang="fa-IR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 در وظایف پیچیده و چندزبانه عملکرد برتری دارند. در مقابل، مدل‌های فاین‌تیون‌شده فارسی، به‌ویژه در وظایف مرتبط با فرهنگ و زبان فارسی، نتایج قابل قبولی ارائه دادند. محدودیت‌های سخت‌افزاری به‌عنوان مانعی جدی در گستردگی آزمایش‌ها شناسایی شدند. </a:t>
            </a:r>
          </a:p>
          <a:p>
            <a:pPr algn="just" rt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fa-IR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برای تحقیقات آینده، ارتقاء زیرساخت‌ها، طراحی بنچمارک‌های خاص برای زبان فارسی، و بهره‌گیری از داده‌های متنوع‌تر توصیه می‌شود. این رویکردها می‌توانند به توسعه </a:t>
            </a:r>
            <a:r>
              <a:rPr lang="fa-IR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مدل‌های</a:t>
            </a:r>
            <a:r>
              <a:rPr lang="fa-IR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B Zar" panose="00000400000000000000" pitchFamily="2" charset="-78"/>
              </a:rPr>
              <a:t> زبانی مؤثرتر برای زبان فارسی کمک کنند.</a:t>
            </a:r>
            <a:endParaRPr lang="fa-IR" sz="3200" dirty="0">
              <a:latin typeface="Times New Roman" pitchFamily="18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9065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3">
      <a:dk1>
        <a:srgbClr val="FFFFFF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C00000"/>
      </a:accent6>
      <a:hlink>
        <a:srgbClr val="56C7AA"/>
      </a:hlink>
      <a:folHlink>
        <a:srgbClr val="59A8D1"/>
      </a:folHlink>
    </a:clrScheme>
    <a:fontScheme name="body style">
      <a:majorFont>
        <a:latin typeface="Times New Roman"/>
        <a:ea typeface=""/>
        <a:cs typeface="B Titr"/>
      </a:majorFont>
      <a:minorFont>
        <a:latin typeface="Times New Roman"/>
        <a:ea typeface=""/>
        <a:cs typeface="B Nazani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388</TotalTime>
  <Words>370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MS Shell Dlg 2</vt:lpstr>
      <vt:lpstr>Times New Roman</vt:lpstr>
      <vt:lpstr>Wingdings</vt:lpstr>
      <vt:lpstr>Wingdings 3</vt:lpstr>
      <vt:lpstr>Madison</vt:lpstr>
      <vt:lpstr>PowerPoint Presentation</vt:lpstr>
      <vt:lpstr>PowerPoint Presentation</vt:lpstr>
      <vt:lpstr>روش تحقیق</vt:lpstr>
      <vt:lpstr>یافته‌ها</vt:lpstr>
      <vt:lpstr>بحث و بررسی</vt:lpstr>
      <vt:lpstr>جمع بندی و پیشنهادها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hadi</dc:creator>
  <cp:lastModifiedBy>K Fouladi</cp:lastModifiedBy>
  <cp:revision>61</cp:revision>
  <dcterms:created xsi:type="dcterms:W3CDTF">2023-04-22T00:17:07Z</dcterms:created>
  <dcterms:modified xsi:type="dcterms:W3CDTF">2025-04-05T14:32:11Z</dcterms:modified>
</cp:coreProperties>
</file>