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726" r:id="rId1"/>
  </p:sldMasterIdLst>
  <p:sldIdLst>
    <p:sldId id="275" r:id="rId2"/>
    <p:sldId id="264" r:id="rId3"/>
    <p:sldId id="262" r:id="rId4"/>
    <p:sldId id="265" r:id="rId5"/>
    <p:sldId id="266" r:id="rId6"/>
    <p:sldId id="267" r:id="rId7"/>
    <p:sldId id="274" r:id="rId8"/>
    <p:sldId id="268" r:id="rId9"/>
    <p:sldId id="269" r:id="rId10"/>
    <p:sldId id="270" r:id="rId11"/>
    <p:sldId id="271" r:id="rId12"/>
    <p:sldId id="272" r:id="rId13"/>
    <p:sldId id="273" r:id="rId14"/>
    <p:sldId id="263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FFFE"/>
    <a:srgbClr val="2F3554"/>
    <a:srgbClr val="CBE4BC"/>
    <a:srgbClr val="93D07D"/>
    <a:srgbClr val="83A278"/>
    <a:srgbClr val="81B673"/>
    <a:srgbClr val="CDE6BF"/>
    <a:srgbClr val="CAE3BB"/>
    <a:srgbClr val="41F356"/>
    <a:srgbClr val="4091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10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7532" y="0"/>
            <a:ext cx="8960517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11808" y="3428998"/>
            <a:ext cx="5518066" cy="2268559"/>
          </a:xfrm>
        </p:spPr>
        <p:txBody>
          <a:bodyPr anchor="t">
            <a:normAutofit/>
          </a:bodyPr>
          <a:lstStyle>
            <a:lvl1pPr algn="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72274" y="2268786"/>
            <a:ext cx="5357600" cy="1160213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D2ADD-1F9F-497C-B45D-A77E86AE3F5B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Ins="45720"/>
          <a:lstStyle/>
          <a:p>
            <a:fld id="{63650027-785A-4FE8-9071-E90EFB265B16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CE65129-101D-4653-AAB0-AF8B20244F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64930" y="-9569"/>
            <a:ext cx="2227070" cy="686756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830A25E-FA64-443C-901E-E43701599681}"/>
              </a:ext>
            </a:extLst>
          </p:cNvPr>
          <p:cNvSpPr/>
          <p:nvPr userDrawn="1"/>
        </p:nvSpPr>
        <p:spPr>
          <a:xfrm>
            <a:off x="9946463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28962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4091" cy="107722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D2ADD-1F9F-497C-B45D-A77E86AE3F5B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50027-785A-4FE8-9071-E90EFB265B16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4B74FA6-567D-4AF4-A263-7D7F8A0F88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159146" y="-7013"/>
            <a:ext cx="1041193" cy="6865008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12109CE-867F-4450-921B-544EAF7A932F}"/>
              </a:ext>
            </a:extLst>
          </p:cNvPr>
          <p:cNvSpPr/>
          <p:nvPr userDrawn="1"/>
        </p:nvSpPr>
        <p:spPr>
          <a:xfrm>
            <a:off x="11135662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03404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 rot="5400000">
            <a:off x="10337141" y="416061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39380" y="805818"/>
            <a:ext cx="1326519" cy="524412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08751" y="970410"/>
            <a:ext cx="6466903" cy="507953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D2ADD-1F9F-497C-B45D-A77E86AE3F5B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50027-785A-4FE8-9071-E90EFB265B16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3A3A995-7993-4FF8-9FBB-4FA638A7ED5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159146" y="-7013"/>
            <a:ext cx="1041193" cy="6865008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480CF46B-B8E7-422B-8D50-2AAC37865479}"/>
              </a:ext>
            </a:extLst>
          </p:cNvPr>
          <p:cNvSpPr/>
          <p:nvPr userDrawn="1"/>
        </p:nvSpPr>
        <p:spPr>
          <a:xfrm>
            <a:off x="11135662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575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08084" y="808056"/>
            <a:ext cx="8962056" cy="107722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err="1"/>
              <a:t>Csfsfslick</a:t>
            </a:r>
            <a:r>
              <a:rPr lang="en-US" dirty="0"/>
              <a:t>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23848" y="2052116"/>
            <a:ext cx="8946291" cy="3997828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D2ADD-1F9F-497C-B45D-A77E86AE3F5B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50027-785A-4FE8-9071-E90EFB265B16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87C66B5-D29E-4B47-AAC4-CB583E5ED00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159146" y="-7013"/>
            <a:ext cx="1041193" cy="6865008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7C0C059-263C-4828-B269-9908D7BE1E17}"/>
              </a:ext>
            </a:extLst>
          </p:cNvPr>
          <p:cNvSpPr/>
          <p:nvPr userDrawn="1"/>
        </p:nvSpPr>
        <p:spPr>
          <a:xfrm>
            <a:off x="11135662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3759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3147254"/>
            <a:ext cx="7956560" cy="1424746"/>
          </a:xfrm>
        </p:spPr>
        <p:txBody>
          <a:bodyPr anchor="t">
            <a:normAutofit/>
          </a:bodyPr>
          <a:lstStyle>
            <a:lvl1pPr algn="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968" y="2268786"/>
            <a:ext cx="7791931" cy="878468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D2ADD-1F9F-497C-B45D-A77E86AE3F5B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50027-785A-4FE8-9071-E90EFB265B16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628DB0D-9D36-48CA-B576-EB8C461D1E1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159146" y="-7013"/>
            <a:ext cx="1041193" cy="6865008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0D46F54-B392-44DA-B598-E233A255C591}"/>
              </a:ext>
            </a:extLst>
          </p:cNvPr>
          <p:cNvSpPr/>
          <p:nvPr userDrawn="1"/>
        </p:nvSpPr>
        <p:spPr>
          <a:xfrm>
            <a:off x="11135662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04609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5361" y="805817"/>
            <a:ext cx="7950984" cy="10817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00862" y="2052116"/>
            <a:ext cx="3891960" cy="39978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62124" y="2052114"/>
            <a:ext cx="3894222" cy="399782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D2ADD-1F9F-497C-B45D-A77E86AE3F5B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50027-785A-4FE8-9071-E90EFB265B16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1187D54-0347-4F69-97F0-4A07F6117B1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159146" y="-7013"/>
            <a:ext cx="1041193" cy="6865008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BC5941A0-5C7F-4193-9002-AB7844227488}"/>
              </a:ext>
            </a:extLst>
          </p:cNvPr>
          <p:cNvSpPr/>
          <p:nvPr userDrawn="1"/>
        </p:nvSpPr>
        <p:spPr>
          <a:xfrm>
            <a:off x="11135662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54605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 userDrawn="1"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9595" y="805818"/>
            <a:ext cx="7956560" cy="107834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9007" y="2052115"/>
            <a:ext cx="3896467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89007" y="2851331"/>
            <a:ext cx="3893623" cy="307143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46356" y="2052115"/>
            <a:ext cx="3899798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46357" y="2851331"/>
            <a:ext cx="3899798" cy="307143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D2ADD-1F9F-497C-B45D-A77E86AE3F5B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50027-785A-4FE8-9071-E90EFB265B16}" type="slidenum">
              <a:rPr lang="en-US" smtClean="0"/>
              <a:t>‹#›</a:t>
            </a:fld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A826D19-847E-4095-9EF7-BC16E24C170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159146" y="-7013"/>
            <a:ext cx="1041193" cy="6865008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B06C7275-6D35-4A7F-B5C6-6DC1F6D1A33E}"/>
              </a:ext>
            </a:extLst>
          </p:cNvPr>
          <p:cNvSpPr/>
          <p:nvPr userDrawn="1"/>
        </p:nvSpPr>
        <p:spPr>
          <a:xfrm>
            <a:off x="11135662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15252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9972" y="808056"/>
            <a:ext cx="8820167" cy="107722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D2ADD-1F9F-497C-B45D-A77E86AE3F5B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50027-785A-4FE8-9071-E90EFB265B16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7FA93C0-23FD-4134-BF85-35F1B849680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159146" y="-7013"/>
            <a:ext cx="1041193" cy="686500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79F36212-C8AA-4EFE-A21C-5C525F18E662}"/>
              </a:ext>
            </a:extLst>
          </p:cNvPr>
          <p:cNvSpPr/>
          <p:nvPr userDrawn="1"/>
        </p:nvSpPr>
        <p:spPr>
          <a:xfrm>
            <a:off x="11135662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303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D2ADD-1F9F-497C-B45D-A77E86AE3F5B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50027-785A-4FE8-9071-E90EFB265B16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DC96DF0-0EEF-4805-98A3-C1B2678E0FB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159146" y="-7013"/>
            <a:ext cx="1041193" cy="686500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832352A-479D-4FA2-8F29-314389856913}"/>
              </a:ext>
            </a:extLst>
          </p:cNvPr>
          <p:cNvSpPr/>
          <p:nvPr userDrawn="1"/>
        </p:nvSpPr>
        <p:spPr>
          <a:xfrm>
            <a:off x="11135662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91931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0323" y="1282451"/>
            <a:ext cx="2664361" cy="1903241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0154" y="805818"/>
            <a:ext cx="5446278" cy="52441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6154"/>
            <a:ext cx="2664361" cy="2386397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D2ADD-1F9F-497C-B45D-A77E86AE3F5B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50027-785A-4FE8-9071-E90EFB265B16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A8D32CB-5480-402F-995F-5880B25BD9D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159146" y="-7013"/>
            <a:ext cx="1041193" cy="6865008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1FBFEB0-27E4-456B-A88F-6377B437EF3D}"/>
              </a:ext>
            </a:extLst>
          </p:cNvPr>
          <p:cNvSpPr/>
          <p:nvPr userDrawn="1"/>
        </p:nvSpPr>
        <p:spPr>
          <a:xfrm>
            <a:off x="11135662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63167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47062" y="3229"/>
            <a:ext cx="4629734" cy="6858000"/>
          </a:xfr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241" y="1282452"/>
            <a:ext cx="3970986" cy="1900473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2928"/>
            <a:ext cx="3971874" cy="2386394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D2ADD-1F9F-497C-B45D-A77E86AE3F5B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50027-785A-4FE8-9071-E90EFB265B16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1AD1934-3F45-47C8-9065-71E27F09592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159146" y="-7013"/>
            <a:ext cx="1041193" cy="6865008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C15ADDA6-7529-42D3-986F-C8C0B799C06C}"/>
              </a:ext>
            </a:extLst>
          </p:cNvPr>
          <p:cNvSpPr/>
          <p:nvPr userDrawn="1"/>
        </p:nvSpPr>
        <p:spPr>
          <a:xfrm>
            <a:off x="11135662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18784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8331" cy="10772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599" y="2052116"/>
            <a:ext cx="7796540" cy="3997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-810065" y="5270604"/>
            <a:ext cx="2662729" cy="182880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DE3D2ADD-1F9F-497C-B45D-A77E86AE3F5B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-2237130" y="3661144"/>
            <a:ext cx="5885352" cy="179176"/>
          </a:xfrm>
          <a:prstGeom prst="rect">
            <a:avLst/>
          </a:prstGeom>
        </p:spPr>
        <p:txBody>
          <a:bodyPr vert="horz" lIns="91440" tIns="45720" rIns="91440" bIns="18288" rtlCol="0" anchor="b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8407" y="164592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650027-785A-4FE8-9071-E90EFB265B16}" type="slidenum">
              <a:rPr lang="en-US" smtClean="0"/>
              <a:t>‹#›</a:t>
            </a:fld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25217898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4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4448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9533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5888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70973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17328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642616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3108960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575304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404164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EDC53AAB-F2E3-4B6D-9537-40A981310D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21495" y="962026"/>
            <a:ext cx="7882759" cy="1911528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>
                <a:ln w="0"/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Benchmarking LLAMA-3 Large Language Model on Persian NLP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B888D2B-9D53-80E7-D126-EF37C191BF9C}"/>
              </a:ext>
            </a:extLst>
          </p:cNvPr>
          <p:cNvSpPr/>
          <p:nvPr/>
        </p:nvSpPr>
        <p:spPr>
          <a:xfrm>
            <a:off x="10161037" y="2470997"/>
            <a:ext cx="1884783" cy="446958"/>
          </a:xfrm>
          <a:prstGeom prst="roundRect">
            <a:avLst>
              <a:gd name="adj" fmla="val 50000"/>
            </a:avLst>
          </a:prstGeom>
          <a:solidFill>
            <a:srgbClr val="2F35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1568992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C023B920-BAB7-06EC-C2B2-C3E660F0ACB8}"/>
              </a:ext>
            </a:extLst>
          </p:cNvPr>
          <p:cNvSpPr/>
          <p:nvPr/>
        </p:nvSpPr>
        <p:spPr>
          <a:xfrm>
            <a:off x="10161037" y="3302504"/>
            <a:ext cx="1884783" cy="637542"/>
          </a:xfrm>
          <a:prstGeom prst="roundRect">
            <a:avLst>
              <a:gd name="adj" fmla="val 50000"/>
            </a:avLst>
          </a:prstGeom>
          <a:solidFill>
            <a:srgbClr val="2F35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+mj-lt"/>
              </a:rPr>
              <a:t>Faezeh Saghafi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66FA0F9-0B98-4835-A5A4-569972E46E72}"/>
              </a:ext>
            </a:extLst>
          </p:cNvPr>
          <p:cNvSpPr>
            <a:spLocks noGrp="1"/>
          </p:cNvSpPr>
          <p:nvPr/>
        </p:nvSpPr>
        <p:spPr>
          <a:xfrm>
            <a:off x="1571267" y="3984447"/>
            <a:ext cx="7583214" cy="226855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 lnSpcReduction="10000"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0" i="0" kern="1200" cap="none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b="1" dirty="0">
                <a:ln w="0"/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Faezeh Saghafi</a:t>
            </a:r>
            <a:br>
              <a:rPr lang="en-US" sz="2000" b="1" dirty="0">
                <a:ln w="0"/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en-US" sz="2000" b="1" dirty="0">
                <a:ln w="0"/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Kazim Fouladi-</a:t>
            </a:r>
            <a:r>
              <a:rPr lang="en-US" sz="2000" b="1" dirty="0" err="1">
                <a:ln w="0"/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Ghaleh</a:t>
            </a:r>
            <a:br>
              <a:rPr lang="en-US" sz="1800" b="1" dirty="0">
                <a:ln w="0"/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br>
              <a:rPr lang="en-US" sz="1800" b="1" dirty="0">
                <a:ln w="0"/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br>
              <a:rPr lang="en-US" sz="1800" b="1" dirty="0">
                <a:ln w="0"/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br>
              <a:rPr lang="en-US" sz="1800" b="1" dirty="0">
                <a:ln w="0"/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br>
              <a:rPr lang="en-US" sz="1800" b="1" dirty="0">
                <a:ln w="0"/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en-US" sz="1800" dirty="0">
                <a:ln w="0"/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Deep Learning Research Lab</a:t>
            </a:r>
            <a:br>
              <a:rPr lang="en-US" sz="1800" dirty="0">
                <a:ln w="0"/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en-US" sz="1800" dirty="0">
                <a:ln w="0"/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University of Tehran, Iran</a:t>
            </a:r>
            <a:br>
              <a:rPr lang="en-US" sz="1800" b="1" dirty="0">
                <a:ln w="0"/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en-US" sz="1800" b="1" dirty="0">
              <a:ln w="0"/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31914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F2425C-9500-5E1C-D963-D304898C98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CE7BF4-4117-595D-DA91-2768267D0F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6484" y="395569"/>
            <a:ext cx="8962056" cy="1077229"/>
          </a:xfrm>
        </p:spPr>
        <p:txBody>
          <a:bodyPr/>
          <a:lstStyle/>
          <a:p>
            <a:r>
              <a:rPr lang="fa-I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B Titr" pitchFamily="2" charset="-78"/>
              </a:rPr>
              <a:t>بحث و بررسی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D071E2-5BD2-6F01-E04A-BDF05885C6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9368" y="1905668"/>
            <a:ext cx="8946291" cy="3997828"/>
          </a:xfrm>
        </p:spPr>
        <p:txBody>
          <a:bodyPr>
            <a:noAutofit/>
          </a:bodyPr>
          <a:lstStyle/>
          <a:p>
            <a:pPr marL="463360" indent="-457200" algn="just" rtl="1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 typeface="+mj-lt"/>
              <a:buAutoNum type="arabicPeriod"/>
            </a:pPr>
            <a:r>
              <a:rPr lang="fa-IR" sz="2400" dirty="0">
                <a:latin typeface="Times New Roman" pitchFamily="18" charset="0"/>
                <a:cs typeface="B Zar" pitchFamily="2" charset="-78"/>
              </a:rPr>
              <a:t>مدل‌های قدرتمندتر پاسخ های تمیزتر و واضح‌تری تولید می‌کنند، در حالی که مدل‌های ضعیف‌تر معمولاً با مشکلات شفافیت و دقت مواجه هستند. </a:t>
            </a:r>
          </a:p>
          <a:p>
            <a:pPr marL="463360" indent="-457200" algn="just" rtl="1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 typeface="+mj-lt"/>
              <a:buAutoNum type="arabicPeriod"/>
            </a:pPr>
            <a:r>
              <a:rPr lang="fa-IR" sz="2400" dirty="0">
                <a:latin typeface="Times New Roman" pitchFamily="18" charset="0"/>
                <a:cs typeface="B Zar" pitchFamily="2" charset="-78"/>
              </a:rPr>
              <a:t>زمان اجرای مدل‌ها بستگی زیادی به قدرت آنها دارد.</a:t>
            </a:r>
          </a:p>
          <a:p>
            <a:pPr marL="463360" indent="-457200" algn="just" rtl="1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 typeface="+mj-lt"/>
              <a:buAutoNum type="arabicPeriod"/>
            </a:pPr>
            <a:r>
              <a:rPr lang="fa-IR" sz="2400" dirty="0">
                <a:latin typeface="Times New Roman" pitchFamily="18" charset="0"/>
                <a:cs typeface="B Zar" pitchFamily="2" charset="-78"/>
              </a:rPr>
              <a:t>تولید پاسخ‌های بی‌ربط در مدلهای ضعیف‌تر</a:t>
            </a:r>
          </a:p>
          <a:p>
            <a:pPr marL="463360" indent="-457200" algn="just" rtl="1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 typeface="+mj-lt"/>
              <a:buAutoNum type="arabicPeriod"/>
            </a:pPr>
            <a:r>
              <a:rPr lang="fa-IR" sz="2400" dirty="0">
                <a:latin typeface="Times New Roman" pitchFamily="18" charset="0"/>
                <a:cs typeface="B Zar" pitchFamily="2" charset="-78"/>
              </a:rPr>
              <a:t>تغییر زبان در طول پاسخ دادن به پرسش‌ها به‌طور مکرر اتفاق می‌افتاد.</a:t>
            </a:r>
          </a:p>
          <a:p>
            <a:pPr marL="463360" indent="-457200" algn="just" rtl="1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 typeface="+mj-lt"/>
              <a:buAutoNum type="arabicPeriod"/>
            </a:pPr>
            <a:r>
              <a:rPr lang="fa-IR" sz="2400" dirty="0">
                <a:latin typeface="Times New Roman" pitchFamily="18" charset="0"/>
                <a:cs typeface="B Zar" pitchFamily="2" charset="-78"/>
              </a:rPr>
              <a:t>توجه به نوع وظیفه‌ای که مدل برا ی آن تنظیم شده، در ارزیابی عملکرد آن بسیار اهمیت دارد.</a:t>
            </a:r>
          </a:p>
          <a:p>
            <a:pPr marL="463360" indent="-457200" algn="just" rtl="1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 typeface="+mj-lt"/>
              <a:buAutoNum type="arabicPeriod"/>
            </a:pPr>
            <a:r>
              <a:rPr lang="fa-IR" sz="2400" dirty="0" err="1">
                <a:latin typeface="Times New Roman" pitchFamily="18" charset="0"/>
                <a:cs typeface="B Zar" pitchFamily="2" charset="-78"/>
              </a:rPr>
              <a:t>مدل‌هایی</a:t>
            </a:r>
            <a:r>
              <a:rPr lang="fa-IR" sz="2400" dirty="0">
                <a:latin typeface="Times New Roman" pitchFamily="18" charset="0"/>
                <a:cs typeface="B Zar" pitchFamily="2" charset="-78"/>
              </a:rPr>
              <a:t> که بر روی متون شبکه‌های اجتماعی آموزش </a:t>
            </a:r>
            <a:r>
              <a:rPr lang="fa-IR" sz="2400" dirty="0" err="1">
                <a:latin typeface="Times New Roman" pitchFamily="18" charset="0"/>
                <a:cs typeface="B Zar" pitchFamily="2" charset="-78"/>
              </a:rPr>
              <a:t>دیده‌اند</a:t>
            </a:r>
            <a:r>
              <a:rPr lang="fa-IR" sz="2400" dirty="0">
                <a:latin typeface="Times New Roman" pitchFamily="18" charset="0"/>
                <a:cs typeface="B Zar" pitchFamily="2" charset="-78"/>
              </a:rPr>
              <a:t>، در انجام وظایف کلاسیک مانند تحلیل احساسات و شناسایی </a:t>
            </a:r>
            <a:r>
              <a:rPr lang="fa-IR" sz="2400" dirty="0" err="1">
                <a:latin typeface="Times New Roman" pitchFamily="18" charset="0"/>
                <a:cs typeface="B Zar" pitchFamily="2" charset="-78"/>
              </a:rPr>
              <a:t>موجودیت‌ها</a:t>
            </a:r>
            <a:r>
              <a:rPr lang="fa-IR" sz="2400" dirty="0">
                <a:latin typeface="Times New Roman" pitchFamily="18" charset="0"/>
                <a:cs typeface="B Zar" pitchFamily="2" charset="-78"/>
              </a:rPr>
              <a:t> عملکرد بهتری دارند. </a:t>
            </a:r>
          </a:p>
        </p:txBody>
      </p:sp>
    </p:spTree>
    <p:extLst>
      <p:ext uri="{BB962C8B-B14F-4D97-AF65-F5344CB8AC3E}">
        <p14:creationId xmlns:p14="http://schemas.microsoft.com/office/powerpoint/2010/main" val="37575209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2E7CAD-4A6B-0B17-808D-35D1CA624E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348B05-898C-8012-40EA-42A7E51F40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6484" y="395569"/>
            <a:ext cx="8962056" cy="1077229"/>
          </a:xfrm>
        </p:spPr>
        <p:txBody>
          <a:bodyPr/>
          <a:lstStyle/>
          <a:p>
            <a:r>
              <a:rPr lang="fa-I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B Titr" pitchFamily="2" charset="-78"/>
              </a:rPr>
              <a:t>بحث و بررسی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C86863-6AB6-BE80-1369-091A3D1A0C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9368" y="1905668"/>
            <a:ext cx="8946291" cy="3997828"/>
          </a:xfrm>
        </p:spPr>
        <p:txBody>
          <a:bodyPr>
            <a:noAutofit/>
          </a:bodyPr>
          <a:lstStyle/>
          <a:p>
            <a:pPr marL="463360" indent="-457200" algn="just" rtl="1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 typeface="+mj-lt"/>
              <a:buAutoNum type="arabicPeriod"/>
            </a:pPr>
            <a:r>
              <a:rPr lang="fa-IR" sz="2400" dirty="0">
                <a:latin typeface="Times New Roman" pitchFamily="18" charset="0"/>
                <a:cs typeface="B Zar" pitchFamily="2" charset="-78"/>
              </a:rPr>
              <a:t>مدل </a:t>
            </a:r>
            <a:r>
              <a:rPr lang="en-US" sz="2400" dirty="0">
                <a:latin typeface="Times New Roman" pitchFamily="18" charset="0"/>
                <a:cs typeface="B Zar" pitchFamily="2" charset="-78"/>
              </a:rPr>
              <a:t> </a:t>
            </a:r>
            <a:r>
              <a:rPr lang="en-US" sz="2400" dirty="0" err="1">
                <a:latin typeface="Times New Roman" pitchFamily="18" charset="0"/>
                <a:cs typeface="B Zar" pitchFamily="2" charset="-78"/>
              </a:rPr>
              <a:t>LLaMA</a:t>
            </a:r>
            <a:r>
              <a:rPr lang="en-US" sz="2400" dirty="0">
                <a:latin typeface="Times New Roman" pitchFamily="18" charset="0"/>
                <a:cs typeface="B Zar" pitchFamily="2" charset="-78"/>
              </a:rPr>
              <a:t> 3.2 </a:t>
            </a:r>
            <a:r>
              <a:rPr lang="fa-IR" sz="2400" dirty="0">
                <a:latin typeface="Times New Roman" pitchFamily="18" charset="0"/>
                <a:cs typeface="B Zar" pitchFamily="2" charset="-78"/>
              </a:rPr>
              <a:t>نسبت به نسخه قبلی خود، قابلیت </a:t>
            </a:r>
            <a:r>
              <a:rPr lang="fa-IR" sz="2400" dirty="0" err="1">
                <a:latin typeface="Times New Roman" pitchFamily="18" charset="0"/>
                <a:cs typeface="B Zar" pitchFamily="2" charset="-78"/>
              </a:rPr>
              <a:t>چندزبانه</a:t>
            </a:r>
            <a:r>
              <a:rPr lang="fa-IR" sz="2400" dirty="0">
                <a:latin typeface="Times New Roman" pitchFamily="18" charset="0"/>
                <a:cs typeface="B Zar" pitchFamily="2" charset="-78"/>
              </a:rPr>
              <a:t> بودن بهتری دارد، اما هنوز از زبان فارسی </a:t>
            </a:r>
            <a:r>
              <a:rPr lang="fa-IR" sz="2400" dirty="0" err="1">
                <a:latin typeface="Times New Roman" pitchFamily="18" charset="0"/>
                <a:cs typeface="B Zar" pitchFamily="2" charset="-78"/>
              </a:rPr>
              <a:t>به‌طور</a:t>
            </a:r>
            <a:r>
              <a:rPr lang="fa-IR" sz="2400" dirty="0">
                <a:latin typeface="Times New Roman" pitchFamily="18" charset="0"/>
                <a:cs typeface="B Zar" pitchFamily="2" charset="-78"/>
              </a:rPr>
              <a:t> کامل پشتیبانی </a:t>
            </a:r>
            <a:r>
              <a:rPr lang="fa-IR" sz="2400" dirty="0" err="1">
                <a:latin typeface="Times New Roman" pitchFamily="18" charset="0"/>
                <a:cs typeface="B Zar" pitchFamily="2" charset="-78"/>
              </a:rPr>
              <a:t>نمی‌کند</a:t>
            </a:r>
            <a:r>
              <a:rPr lang="fa-IR" sz="2400" dirty="0">
                <a:latin typeface="Times New Roman" pitchFamily="18" charset="0"/>
                <a:cs typeface="B Zar" pitchFamily="2" charset="-78"/>
              </a:rPr>
              <a:t>. </a:t>
            </a:r>
          </a:p>
          <a:p>
            <a:pPr marL="463360" indent="-457200" algn="just" rtl="1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 typeface="+mj-lt"/>
              <a:buAutoNum type="arabicPeriod"/>
            </a:pPr>
            <a:r>
              <a:rPr lang="fa-IR" sz="2400" dirty="0" err="1">
                <a:latin typeface="Times New Roman" pitchFamily="18" charset="0"/>
                <a:cs typeface="B Zar" pitchFamily="2" charset="-78"/>
              </a:rPr>
              <a:t>مدل‌های</a:t>
            </a:r>
            <a:r>
              <a:rPr lang="fa-IR" sz="2400" dirty="0">
                <a:latin typeface="Times New Roman" pitchFamily="18" charset="0"/>
                <a:cs typeface="B Zar" pitchFamily="2" charset="-78"/>
              </a:rPr>
              <a:t> فارسی که با داده‌های فارسی </a:t>
            </a:r>
            <a:r>
              <a:rPr lang="fa-IR" sz="2400" dirty="0" err="1">
                <a:latin typeface="Times New Roman" pitchFamily="18" charset="0"/>
                <a:cs typeface="B Zar" pitchFamily="2" charset="-78"/>
              </a:rPr>
              <a:t>فاین‌تیون</a:t>
            </a:r>
            <a:r>
              <a:rPr lang="fa-IR" sz="2400" dirty="0">
                <a:latin typeface="Times New Roman" pitchFamily="18" charset="0"/>
                <a:cs typeface="B Zar" pitchFamily="2" charset="-78"/>
              </a:rPr>
              <a:t> شده‌اند، هنوز عملکردی </a:t>
            </a:r>
            <a:r>
              <a:rPr lang="fa-IR" sz="2400" dirty="0" err="1">
                <a:latin typeface="Times New Roman" pitchFamily="18" charset="0"/>
                <a:cs typeface="B Zar" pitchFamily="2" charset="-78"/>
              </a:rPr>
              <a:t>پایین‌تر</a:t>
            </a:r>
            <a:r>
              <a:rPr lang="fa-IR" sz="2400" dirty="0">
                <a:latin typeface="Times New Roman" pitchFamily="18" charset="0"/>
                <a:cs typeface="B Zar" pitchFamily="2" charset="-78"/>
              </a:rPr>
              <a:t> از </a:t>
            </a:r>
            <a:r>
              <a:rPr lang="fa-IR" sz="2400" dirty="0" err="1">
                <a:latin typeface="Times New Roman" pitchFamily="18" charset="0"/>
                <a:cs typeface="B Zar" pitchFamily="2" charset="-78"/>
              </a:rPr>
              <a:t>مدل‌های</a:t>
            </a:r>
            <a:r>
              <a:rPr lang="fa-IR" sz="2400" dirty="0">
                <a:latin typeface="Times New Roman" pitchFamily="18" charset="0"/>
                <a:cs typeface="B Zar" pitchFamily="2" charset="-78"/>
              </a:rPr>
              <a:t> </a:t>
            </a:r>
            <a:r>
              <a:rPr lang="fa-IR" sz="2400" dirty="0" err="1">
                <a:latin typeface="Times New Roman" pitchFamily="18" charset="0"/>
                <a:cs typeface="B Zar" pitchFamily="2" charset="-78"/>
              </a:rPr>
              <a:t>پیشرفته‌تر</a:t>
            </a:r>
            <a:r>
              <a:rPr lang="fa-IR" sz="2400" dirty="0">
                <a:latin typeface="Times New Roman" pitchFamily="18" charset="0"/>
                <a:cs typeface="B Zar" pitchFamily="2" charset="-78"/>
              </a:rPr>
              <a:t> دارند.</a:t>
            </a:r>
          </a:p>
          <a:p>
            <a:pPr marL="463360" indent="-457200" algn="just" rtl="1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 typeface="+mj-lt"/>
              <a:buAutoNum type="arabicPeriod"/>
            </a:pPr>
            <a:r>
              <a:rPr lang="fa-IR" sz="2400" dirty="0">
                <a:latin typeface="Times New Roman" pitchFamily="18" charset="0"/>
                <a:cs typeface="B Zar" pitchFamily="2" charset="-78"/>
              </a:rPr>
              <a:t>مدل‌های عمومی با امتیازهای یکدست قدرت بالاتری در وظایف مختلف دارند، در حالی که مدل‌های تخصصی با امتیاز بالاتر در یک وظیفه خاص نشان‌دهنده بهینه‌سازی برای آن حوزه هستند. </a:t>
            </a:r>
          </a:p>
          <a:p>
            <a:pPr marL="463360" indent="-457200" algn="r" rtl="1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 typeface="+mj-lt"/>
              <a:buAutoNum type="arabicPeriod"/>
            </a:pPr>
            <a:r>
              <a:rPr lang="fa-IR" sz="2400" dirty="0">
                <a:latin typeface="Times New Roman" pitchFamily="18" charset="0"/>
                <a:cs typeface="B Zar" pitchFamily="2" charset="-78"/>
              </a:rPr>
              <a:t>بررسی‌ها نشان داد که بهترین روش پرامپت‌دهی، </a:t>
            </a:r>
            <a:br>
              <a:rPr lang="fa-IR" sz="2400" dirty="0">
                <a:latin typeface="Times New Roman" pitchFamily="18" charset="0"/>
                <a:cs typeface="B Zar" pitchFamily="2" charset="-78"/>
              </a:rPr>
            </a:br>
            <a:r>
              <a:rPr lang="fa-IR" sz="2400" dirty="0">
                <a:latin typeface="Times New Roman" pitchFamily="18" charset="0"/>
                <a:cs typeface="B Zar" pitchFamily="2" charset="-78"/>
              </a:rPr>
              <a:t>ترکیب تکنیک‌های </a:t>
            </a:r>
            <a:r>
              <a:rPr lang="en-US" sz="2400" dirty="0">
                <a:latin typeface="Times New Roman" pitchFamily="18" charset="0"/>
                <a:cs typeface="B Zar" pitchFamily="2" charset="-78"/>
              </a:rPr>
              <a:t>few-shot</a:t>
            </a:r>
            <a:r>
              <a:rPr lang="fa-IR" sz="2400" dirty="0">
                <a:latin typeface="Times New Roman" pitchFamily="18" charset="0"/>
                <a:cs typeface="B Zar" pitchFamily="2" charset="-78"/>
              </a:rPr>
              <a:t> و </a:t>
            </a:r>
            <a:r>
              <a:rPr lang="en-US" sz="2400" dirty="0">
                <a:latin typeface="Times New Roman" pitchFamily="18" charset="0"/>
                <a:cs typeface="B Zar" pitchFamily="2" charset="-78"/>
              </a:rPr>
              <a:t>chain of thought (</a:t>
            </a:r>
            <a:r>
              <a:rPr lang="en-US" sz="2400" dirty="0" err="1">
                <a:latin typeface="Times New Roman" pitchFamily="18" charset="0"/>
                <a:cs typeface="B Zar" pitchFamily="2" charset="-78"/>
              </a:rPr>
              <a:t>CoT</a:t>
            </a:r>
            <a:r>
              <a:rPr lang="en-US" sz="2400" dirty="0">
                <a:latin typeface="Times New Roman" pitchFamily="18" charset="0"/>
                <a:cs typeface="B Zar" pitchFamily="2" charset="-78"/>
              </a:rPr>
              <a:t>)</a:t>
            </a:r>
            <a:r>
              <a:rPr lang="fa-IR" sz="2400" dirty="0">
                <a:latin typeface="Times New Roman" pitchFamily="18" charset="0"/>
                <a:cs typeface="B Zar" pitchFamily="2" charset="-78"/>
              </a:rPr>
              <a:t> است. </a:t>
            </a:r>
          </a:p>
        </p:txBody>
      </p:sp>
    </p:spTree>
    <p:extLst>
      <p:ext uri="{BB962C8B-B14F-4D97-AF65-F5344CB8AC3E}">
        <p14:creationId xmlns:p14="http://schemas.microsoft.com/office/powerpoint/2010/main" val="1328057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90763D-2BF2-1E81-8816-E61958A21B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9968F0-042A-4933-4A61-8DB77309B9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6484" y="395569"/>
            <a:ext cx="8962056" cy="1077229"/>
          </a:xfrm>
        </p:spPr>
        <p:txBody>
          <a:bodyPr/>
          <a:lstStyle/>
          <a:p>
            <a:r>
              <a:rPr lang="fa-I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B Titr" pitchFamily="2" charset="-78"/>
              </a:rPr>
              <a:t>نتیجه‌گیری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38B99D-231B-4E6C-A3A7-BAC62193E8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9368" y="1905668"/>
            <a:ext cx="8946291" cy="3997828"/>
          </a:xfrm>
        </p:spPr>
        <p:txBody>
          <a:bodyPr>
            <a:noAutofit/>
          </a:bodyPr>
          <a:lstStyle/>
          <a:p>
            <a:pPr algn="just" rtl="1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fa-IR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B Zar" panose="00000400000000000000" pitchFamily="2" charset="-78"/>
              </a:rPr>
              <a:t>در این پژوهش، عملکرد مدل‌های زبانی بزرگ در وظایف مختلف پردازش زبان طبیعی فارسی مقایسه شد. یافته‌ها نشان دادند که مدل‌های قوی‌تر مانند </a:t>
            </a:r>
            <a:r>
              <a:rPr lang="en-US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B Zar" panose="00000400000000000000" pitchFamily="2" charset="-78"/>
              </a:rPr>
              <a:t> GPT-4 </a:t>
            </a:r>
            <a:r>
              <a:rPr lang="fa-IR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B Zar" panose="00000400000000000000" pitchFamily="2" charset="-78"/>
              </a:rPr>
              <a:t>و </a:t>
            </a:r>
            <a:r>
              <a:rPr lang="en-US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B Zar" panose="00000400000000000000" pitchFamily="2" charset="-78"/>
              </a:rPr>
              <a:t> LLaMA-3.2-11B </a:t>
            </a:r>
            <a:r>
              <a:rPr lang="fa-IR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B Zar" panose="00000400000000000000" pitchFamily="2" charset="-78"/>
              </a:rPr>
              <a:t>در وظایف پیچیده و چندزبانه عملکرد برتری دارند. در مقابل، مدل‌های فاین‌تیون‌شده فارسی، به‌ویژه در وظایف مرتبط با فرهنگ و زبان فارسی، نتایج قابل قبولی ارائه دادند. </a:t>
            </a:r>
            <a:r>
              <a:rPr lang="fa-IR" sz="24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B Zar" panose="00000400000000000000" pitchFamily="2" charset="-78"/>
              </a:rPr>
              <a:t>محدودیت‌های</a:t>
            </a:r>
            <a:r>
              <a:rPr lang="fa-IR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B Zar" panose="00000400000000000000" pitchFamily="2" charset="-78"/>
              </a:rPr>
              <a:t> </a:t>
            </a:r>
            <a:r>
              <a:rPr lang="fa-IR" sz="24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B Zar" panose="00000400000000000000" pitchFamily="2" charset="-78"/>
              </a:rPr>
              <a:t>سخت‌افزاری</a:t>
            </a:r>
            <a:r>
              <a:rPr lang="fa-IR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B Zar" panose="00000400000000000000" pitchFamily="2" charset="-78"/>
              </a:rPr>
              <a:t> </a:t>
            </a:r>
            <a:r>
              <a:rPr lang="fa-IR" sz="24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B Zar" panose="00000400000000000000" pitchFamily="2" charset="-78"/>
              </a:rPr>
              <a:t>به‌عنوان</a:t>
            </a:r>
            <a:r>
              <a:rPr lang="fa-IR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B Zar" panose="00000400000000000000" pitchFamily="2" charset="-78"/>
              </a:rPr>
              <a:t> مانعی جدی در گستردگی </a:t>
            </a:r>
            <a:r>
              <a:rPr lang="fa-IR" sz="24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B Zar" panose="00000400000000000000" pitchFamily="2" charset="-78"/>
              </a:rPr>
              <a:t>آزمایش‌ها</a:t>
            </a:r>
            <a:r>
              <a:rPr lang="fa-IR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B Zar" panose="00000400000000000000" pitchFamily="2" charset="-78"/>
              </a:rPr>
              <a:t> شناسایی شدند. برای تحقیقات آینده، ارتقاء </a:t>
            </a:r>
            <a:r>
              <a:rPr lang="fa-IR" sz="24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B Zar" panose="00000400000000000000" pitchFamily="2" charset="-78"/>
              </a:rPr>
              <a:t>زیرساخت‌ها</a:t>
            </a:r>
            <a:r>
              <a:rPr lang="fa-IR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B Zar" panose="00000400000000000000" pitchFamily="2" charset="-78"/>
              </a:rPr>
              <a:t>، طراحی </a:t>
            </a:r>
            <a:r>
              <a:rPr lang="fa-IR" sz="24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B Zar" panose="00000400000000000000" pitchFamily="2" charset="-78"/>
              </a:rPr>
              <a:t>بنچمارک‌های</a:t>
            </a:r>
            <a:r>
              <a:rPr lang="fa-IR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B Zar" panose="00000400000000000000" pitchFamily="2" charset="-78"/>
              </a:rPr>
              <a:t> خاص برای زبان فارسی، و </a:t>
            </a:r>
            <a:r>
              <a:rPr lang="fa-IR" sz="24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B Zar" panose="00000400000000000000" pitchFamily="2" charset="-78"/>
              </a:rPr>
              <a:t>بهره‌گیری</a:t>
            </a:r>
            <a:r>
              <a:rPr lang="fa-IR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B Zar" panose="00000400000000000000" pitchFamily="2" charset="-78"/>
              </a:rPr>
              <a:t> از داده‌های </a:t>
            </a:r>
            <a:r>
              <a:rPr lang="fa-IR" sz="24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B Zar" panose="00000400000000000000" pitchFamily="2" charset="-78"/>
              </a:rPr>
              <a:t>متنوع‌تر</a:t>
            </a:r>
            <a:r>
              <a:rPr lang="fa-IR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B Zar" panose="00000400000000000000" pitchFamily="2" charset="-78"/>
              </a:rPr>
              <a:t> توصیه می‌شود. این رویکردها می‌توانند به توسعه </a:t>
            </a:r>
            <a:r>
              <a:rPr lang="fa-IR" sz="24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B Zar" panose="00000400000000000000" pitchFamily="2" charset="-78"/>
              </a:rPr>
              <a:t>مدل‌های</a:t>
            </a:r>
            <a:r>
              <a:rPr lang="fa-IR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B Zar" panose="00000400000000000000" pitchFamily="2" charset="-78"/>
              </a:rPr>
              <a:t> زبانی مؤثرتر برای زبان فارسی کمک کنند.</a:t>
            </a:r>
            <a:endParaRPr lang="fa-IR" sz="3200" dirty="0">
              <a:latin typeface="Times New Roman" pitchFamily="18" charset="0"/>
              <a:cs typeface="B Za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4290657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888C2C-A83A-6BC9-5D3A-ABA4913F49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96CFB7-4C3A-6BD1-5942-B29CDC781E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6484" y="395569"/>
            <a:ext cx="8962056" cy="1077229"/>
          </a:xfrm>
        </p:spPr>
        <p:txBody>
          <a:bodyPr/>
          <a:lstStyle/>
          <a:p>
            <a:r>
              <a:rPr lang="fa-I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B Titr" pitchFamily="2" charset="-78"/>
              </a:rPr>
              <a:t>پیشنهادها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2C74B9-343F-9CA1-E0B8-069315F8CD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9368" y="1905668"/>
            <a:ext cx="8946291" cy="3997828"/>
          </a:xfrm>
        </p:spPr>
        <p:txBody>
          <a:bodyPr>
            <a:noAutofit/>
          </a:bodyPr>
          <a:lstStyle/>
          <a:p>
            <a:pPr marL="349060" indent="-342900" algn="just" rtl="1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 typeface="+mj-lt"/>
              <a:buAutoNum type="arabicPeriod"/>
            </a:pPr>
            <a:r>
              <a:rPr lang="fa-IR" sz="2400" dirty="0">
                <a:latin typeface="Times New Roman" pitchFamily="18" charset="0"/>
                <a:cs typeface="B Zar" pitchFamily="2" charset="-78"/>
              </a:rPr>
              <a:t> جمع‌آوری و تهیه داده‌های </a:t>
            </a:r>
            <a:r>
              <a:rPr lang="fa-IR" sz="2400" b="1" dirty="0">
                <a:latin typeface="Times New Roman" pitchFamily="18" charset="0"/>
                <a:cs typeface="B Zar" pitchFamily="2" charset="-78"/>
              </a:rPr>
              <a:t>با کیفیت </a:t>
            </a:r>
            <a:r>
              <a:rPr lang="fa-IR" sz="2400" dirty="0">
                <a:latin typeface="Times New Roman" pitchFamily="18" charset="0"/>
                <a:cs typeface="B Zar" pitchFamily="2" charset="-78"/>
              </a:rPr>
              <a:t>و </a:t>
            </a:r>
            <a:r>
              <a:rPr lang="fa-IR" sz="2400" b="1" dirty="0">
                <a:latin typeface="Times New Roman" pitchFamily="18" charset="0"/>
                <a:cs typeface="B Zar" pitchFamily="2" charset="-78"/>
              </a:rPr>
              <a:t>متنوع</a:t>
            </a:r>
          </a:p>
          <a:p>
            <a:pPr marL="349060" indent="-342900" algn="just" rtl="1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 typeface="+mj-lt"/>
              <a:buAutoNum type="arabicPeriod"/>
            </a:pPr>
            <a:r>
              <a:rPr lang="fa-IR" sz="2400" dirty="0">
                <a:latin typeface="Times New Roman" pitchFamily="18" charset="0"/>
                <a:cs typeface="B Zar" pitchFamily="2" charset="-78"/>
              </a:rPr>
              <a:t>تمرکز هر چه بیشتر سایر مدل‌های متن‌باز بر روی زبان‌های کم‌منبع مانند فارسی</a:t>
            </a:r>
          </a:p>
          <a:p>
            <a:pPr marL="349060" indent="-342900" algn="just" rtl="1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 typeface="+mj-lt"/>
              <a:buAutoNum type="arabicPeriod"/>
            </a:pPr>
            <a:r>
              <a:rPr lang="fa-IR" sz="2400" dirty="0">
                <a:latin typeface="Times New Roman" pitchFamily="18" charset="0"/>
                <a:cs typeface="B Zar" pitchFamily="2" charset="-78"/>
              </a:rPr>
              <a:t>اهتمام هر چه بیشتر به‌منظور تهیه مستندات مدل</a:t>
            </a:r>
          </a:p>
        </p:txBody>
      </p:sp>
    </p:spTree>
    <p:extLst>
      <p:ext uri="{BB962C8B-B14F-4D97-AF65-F5344CB8AC3E}">
        <p14:creationId xmlns:p14="http://schemas.microsoft.com/office/powerpoint/2010/main" val="8279831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B Mitra" panose="00000400000000000000" pitchFamily="2" charset="-78"/>
              </a:rPr>
              <a:t>مراجع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C7CFDB-86F1-8E92-3942-331DA2FAC5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9417" y="2247312"/>
            <a:ext cx="8946291" cy="3997828"/>
          </a:xfrm>
        </p:spPr>
        <p:txBody>
          <a:bodyPr>
            <a:noAutofit/>
          </a:bodyPr>
          <a:lstStyle/>
          <a:p>
            <a:pPr marL="349060" indent="-34290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 typeface="+mj-lt"/>
              <a:buAutoNum type="arabicPeriod"/>
            </a:pPr>
            <a:r>
              <a:rPr lang="fa-IR" sz="2400" dirty="0">
                <a:latin typeface="Times New Roman" pitchFamily="18" charset="0"/>
                <a:cs typeface="B Zar" pitchFamily="2" charset="-78"/>
              </a:rPr>
              <a:t> </a:t>
            </a:r>
            <a:r>
              <a:rPr lang="en-US" sz="18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B Roya" panose="00000400000000000000" pitchFamily="2" charset="-78"/>
              </a:rPr>
              <a:t>Naveed, Humza, Asad Ullah Khan, Shi Qiu, Muhammad Saqib, Saeed Anwar, Muhammad Usman, Naveed Akhtar, Nick Barnes, and Ajmal Mian. "A comprehensive overview of large language models." </a:t>
            </a:r>
            <a:r>
              <a:rPr lang="en-US" sz="1800" i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B Roya" panose="00000400000000000000" pitchFamily="2" charset="-78"/>
              </a:rPr>
              <a:t>arXiv</a:t>
            </a:r>
            <a:r>
              <a:rPr lang="en-US" sz="1800" i="1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B Roya" panose="00000400000000000000" pitchFamily="2" charset="-78"/>
              </a:rPr>
              <a:t> preprint arXiv:2307.06435</a:t>
            </a:r>
            <a:r>
              <a:rPr lang="en-US" sz="18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B Roya" panose="00000400000000000000" pitchFamily="2" charset="-78"/>
              </a:rPr>
              <a:t> (2023).</a:t>
            </a:r>
          </a:p>
          <a:p>
            <a:pPr marL="349060" indent="-34290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 typeface="+mj-lt"/>
              <a:buAutoNum type="arabicPeriod"/>
            </a:pPr>
            <a:r>
              <a:rPr lang="en-US" sz="18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B Roya" panose="00000400000000000000" pitchFamily="2" charset="-78"/>
              </a:rPr>
              <a:t>Chu, </a:t>
            </a:r>
            <a:r>
              <a:rPr lang="en-US" sz="18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B Roya" panose="00000400000000000000" pitchFamily="2" charset="-78"/>
              </a:rPr>
              <a:t>Zhibo</a:t>
            </a:r>
            <a:r>
              <a:rPr lang="en-US" sz="18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B Roya" panose="00000400000000000000" pitchFamily="2" charset="-78"/>
              </a:rPr>
              <a:t>, </a:t>
            </a:r>
            <a:r>
              <a:rPr lang="en-US" sz="18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B Roya" panose="00000400000000000000" pitchFamily="2" charset="-78"/>
              </a:rPr>
              <a:t>Shiwen</a:t>
            </a:r>
            <a:r>
              <a:rPr lang="en-US" sz="18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B Roya" panose="00000400000000000000" pitchFamily="2" charset="-78"/>
              </a:rPr>
              <a:t> Ni, </a:t>
            </a:r>
            <a:r>
              <a:rPr lang="en-US" sz="18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B Roya" panose="00000400000000000000" pitchFamily="2" charset="-78"/>
              </a:rPr>
              <a:t>Zichong</a:t>
            </a:r>
            <a:r>
              <a:rPr lang="en-US" sz="18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B Roya" panose="00000400000000000000" pitchFamily="2" charset="-78"/>
              </a:rPr>
              <a:t> Wang, Xi Feng, </a:t>
            </a:r>
            <a:r>
              <a:rPr lang="en-US" sz="18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B Roya" panose="00000400000000000000" pitchFamily="2" charset="-78"/>
              </a:rPr>
              <a:t>Chengming</a:t>
            </a:r>
            <a:r>
              <a:rPr lang="en-US" sz="18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B Roya" panose="00000400000000000000" pitchFamily="2" charset="-78"/>
              </a:rPr>
              <a:t> Li, </a:t>
            </a:r>
            <a:r>
              <a:rPr lang="en-US" sz="18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B Roya" panose="00000400000000000000" pitchFamily="2" charset="-78"/>
              </a:rPr>
              <a:t>Xiping</a:t>
            </a:r>
            <a:r>
              <a:rPr lang="en-US" sz="18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B Roya" panose="00000400000000000000" pitchFamily="2" charset="-78"/>
              </a:rPr>
              <a:t> Hu, </a:t>
            </a:r>
            <a:r>
              <a:rPr lang="en-US" sz="18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B Roya" panose="00000400000000000000" pitchFamily="2" charset="-78"/>
              </a:rPr>
              <a:t>Ruifeng</a:t>
            </a:r>
            <a:r>
              <a:rPr lang="en-US" sz="18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B Roya" panose="00000400000000000000" pitchFamily="2" charset="-78"/>
              </a:rPr>
              <a:t> Xu, Min Yang, and Wenbin Zhang. "History, Development, and Principles of Large Language Models-An Introductory Survey." </a:t>
            </a:r>
            <a:r>
              <a:rPr lang="en-US" sz="1800" i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B Roya" panose="00000400000000000000" pitchFamily="2" charset="-78"/>
              </a:rPr>
              <a:t>arXiv</a:t>
            </a:r>
            <a:r>
              <a:rPr lang="en-US" sz="1800" i="1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B Roya" panose="00000400000000000000" pitchFamily="2" charset="-78"/>
              </a:rPr>
              <a:t> preprint arXiv:2402.06853</a:t>
            </a:r>
            <a:r>
              <a:rPr lang="en-US" sz="18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B Roya" panose="00000400000000000000" pitchFamily="2" charset="-78"/>
              </a:rPr>
              <a:t> (2024).</a:t>
            </a:r>
          </a:p>
          <a:p>
            <a:pPr marL="349060" indent="-34290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 typeface="+mj-lt"/>
              <a:buAutoNum type="arabicPeriod"/>
            </a:pPr>
            <a:r>
              <a:rPr lang="en-US" sz="18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B Roya" panose="00000400000000000000" pitchFamily="2" charset="-78"/>
              </a:rPr>
              <a:t>Abaskohi</a:t>
            </a:r>
            <a:r>
              <a:rPr lang="en-US" sz="18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B Roya" panose="00000400000000000000" pitchFamily="2" charset="-78"/>
              </a:rPr>
              <a:t>, Amirhossein, Sara Baruni, Mostafa Masoudi, Nesa Abbasi, Mohammad Hadi </a:t>
            </a:r>
            <a:r>
              <a:rPr lang="en-US" sz="18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B Roya" panose="00000400000000000000" pitchFamily="2" charset="-78"/>
              </a:rPr>
              <a:t>Babalou</a:t>
            </a:r>
            <a:r>
              <a:rPr lang="en-US" sz="18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B Roya" panose="00000400000000000000" pitchFamily="2" charset="-78"/>
              </a:rPr>
              <a:t>, Ali </a:t>
            </a:r>
            <a:r>
              <a:rPr lang="en-US" sz="18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B Roya" panose="00000400000000000000" pitchFamily="2" charset="-78"/>
              </a:rPr>
              <a:t>Edalat</a:t>
            </a:r>
            <a:r>
              <a:rPr lang="en-US" sz="18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B Roya" panose="00000400000000000000" pitchFamily="2" charset="-78"/>
              </a:rPr>
              <a:t>, Sepehr Kamahi et al. "Benchmarking Large Language Models for Persian: A Preliminary Study Focusing on ChatGPT." </a:t>
            </a:r>
            <a:r>
              <a:rPr lang="en-US" sz="1800" i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B Roya" panose="00000400000000000000" pitchFamily="2" charset="-78"/>
              </a:rPr>
              <a:t>arXiv</a:t>
            </a:r>
            <a:r>
              <a:rPr lang="en-US" sz="1800" i="1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B Roya" panose="00000400000000000000" pitchFamily="2" charset="-78"/>
              </a:rPr>
              <a:t> preprint arXiv:2404.02403</a:t>
            </a:r>
            <a:r>
              <a:rPr lang="en-US" sz="18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B Roya" panose="00000400000000000000" pitchFamily="2" charset="-78"/>
              </a:rPr>
              <a:t> (2024).</a:t>
            </a:r>
          </a:p>
          <a:p>
            <a:pPr marL="349060" indent="-34290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 typeface="+mj-lt"/>
              <a:buAutoNum type="arabicPeriod"/>
            </a:pPr>
            <a:endParaRPr lang="en-US" sz="1800" kern="100" dirty="0">
              <a:effectLst/>
              <a:latin typeface="Calibri" panose="020F0502020204030204" pitchFamily="34" charset="0"/>
              <a:ea typeface="Aptos" panose="020B0004020202020204" pitchFamily="34" charset="0"/>
              <a:cs typeface="B Roya" panose="00000400000000000000" pitchFamily="2" charset="-78"/>
            </a:endParaRPr>
          </a:p>
          <a:p>
            <a:pPr marL="349060" indent="-34290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 typeface="+mj-lt"/>
              <a:buAutoNum type="arabicPeriod"/>
            </a:pPr>
            <a:endParaRPr lang="fa-IR" sz="2400" dirty="0">
              <a:latin typeface="Times New Roman" pitchFamily="18" charset="0"/>
              <a:cs typeface="B Za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5896453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17F6EB-B3EE-1612-33A9-42416B6430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BF03E7-511F-7A90-A615-BD56D511B1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6484" y="395569"/>
            <a:ext cx="8962056" cy="1077229"/>
          </a:xfrm>
        </p:spPr>
        <p:txBody>
          <a:bodyPr/>
          <a:lstStyle/>
          <a:p>
            <a:r>
              <a:rPr lang="fa-I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B Titr" pitchFamily="2" charset="-78"/>
              </a:rPr>
              <a:t>مقدمه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D0C278-4B0B-D393-1236-41EDA762B3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19755" y="1543928"/>
            <a:ext cx="8946291" cy="3997828"/>
          </a:xfrm>
        </p:spPr>
        <p:txBody>
          <a:bodyPr>
            <a:noAutofit/>
          </a:bodyPr>
          <a:lstStyle/>
          <a:p>
            <a:pPr algn="just" rtl="1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</a:pPr>
            <a:r>
              <a:rPr lang="fa-IR" sz="2400" dirty="0" err="1">
                <a:latin typeface="Times New Roman" pitchFamily="18" charset="0"/>
                <a:cs typeface="B Zar" pitchFamily="2" charset="-78"/>
              </a:rPr>
              <a:t>مدل‌های</a:t>
            </a:r>
            <a:r>
              <a:rPr lang="fa-IR" sz="2400" dirty="0">
                <a:latin typeface="Times New Roman" pitchFamily="18" charset="0"/>
                <a:cs typeface="B Zar" pitchFamily="2" charset="-78"/>
              </a:rPr>
              <a:t> زبانی بزرگ، گامی اساسی در جهت تحقق اهداف بنیان‌گذاران اولیه‌ی هوش مصنوعی همچون درک زبان، استدلال و تعامل طبیعی با ماشین‌ها هستند.</a:t>
            </a:r>
          </a:p>
          <a:p>
            <a:pPr algn="just" rtl="1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</a:pPr>
            <a:r>
              <a:rPr lang="fa-IR" sz="2400" dirty="0">
                <a:latin typeface="Times New Roman" pitchFamily="18" charset="0"/>
                <a:cs typeface="B Zar" pitchFamily="2" charset="-78"/>
              </a:rPr>
              <a:t>پردازش زبان؛ گامی به ‌سوی </a:t>
            </a:r>
            <a:r>
              <a:rPr lang="en-US" dirty="0">
                <a:latin typeface="Times New Roman" pitchFamily="18" charset="0"/>
                <a:cs typeface="B Zar" pitchFamily="2" charset="-78"/>
              </a:rPr>
              <a:t>AGI</a:t>
            </a:r>
            <a:endParaRPr lang="en-US" sz="2400" dirty="0">
              <a:latin typeface="Times New Roman" pitchFamily="18" charset="0"/>
              <a:cs typeface="B Zar" pitchFamily="2" charset="-78"/>
            </a:endParaRPr>
          </a:p>
          <a:p>
            <a:pPr algn="just" rtl="1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</a:pPr>
            <a:r>
              <a:rPr lang="fa-IR" sz="2400" dirty="0">
                <a:latin typeface="Times New Roman" pitchFamily="18" charset="0"/>
                <a:cs typeface="B Zar" pitchFamily="2" charset="-78"/>
              </a:rPr>
              <a:t>مدل‌های زبانی، پایه فهم زبان</a:t>
            </a:r>
          </a:p>
          <a:p>
            <a:pPr algn="just" rtl="1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</a:pPr>
            <a:r>
              <a:rPr lang="fa-IR" sz="2400" dirty="0">
                <a:ln w="0"/>
                <a:solidFill>
                  <a:srgbClr val="93D07D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B Zar" pitchFamily="2" charset="-78"/>
              </a:rPr>
              <a:t>ترانسفورمرها، افزایش توان محاسباتی و داده های بزرگ </a:t>
            </a:r>
            <a:r>
              <a:rPr lang="fa-IR" sz="2400" dirty="0">
                <a:latin typeface="Times New Roman" pitchFamily="18" charset="0"/>
                <a:cs typeface="B Zar" pitchFamily="2" charset="-78"/>
              </a:rPr>
              <a:t>: لازمه ساخت مدل‌های زبانی بزرگ</a:t>
            </a:r>
          </a:p>
        </p:txBody>
      </p:sp>
    </p:spTree>
    <p:extLst>
      <p:ext uri="{BB962C8B-B14F-4D97-AF65-F5344CB8AC3E}">
        <p14:creationId xmlns:p14="http://schemas.microsoft.com/office/powerpoint/2010/main" val="10108411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6484" y="395569"/>
            <a:ext cx="8962056" cy="1077229"/>
          </a:xfrm>
        </p:spPr>
        <p:txBody>
          <a:bodyPr/>
          <a:lstStyle/>
          <a:p>
            <a:r>
              <a:rPr lang="fa-I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B Titr" pitchFamily="2" charset="-78"/>
              </a:rPr>
              <a:t>مقدمه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22854" y="1212331"/>
            <a:ext cx="8946291" cy="3997828"/>
          </a:xfrm>
        </p:spPr>
        <p:txBody>
          <a:bodyPr>
            <a:noAutofit/>
          </a:bodyPr>
          <a:lstStyle/>
          <a:p>
            <a:pPr algn="just" rtl="1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</a:pPr>
            <a:r>
              <a:rPr lang="fa-IR" sz="2400" dirty="0">
                <a:latin typeface="Times New Roman" pitchFamily="18" charset="0"/>
                <a:cs typeface="B Zar" pitchFamily="2" charset="-78"/>
              </a:rPr>
              <a:t>بهبود مدل‌ها، بدون </a:t>
            </a:r>
            <a:r>
              <a:rPr lang="en-US" sz="2400" dirty="0">
                <a:latin typeface="Times New Roman" pitchFamily="18" charset="0"/>
                <a:cs typeface="B Zar" pitchFamily="2" charset="-78"/>
              </a:rPr>
              <a:t>Benchmarking</a:t>
            </a:r>
            <a:r>
              <a:rPr lang="fa-IR" sz="2400" dirty="0">
                <a:latin typeface="Times New Roman" pitchFamily="18" charset="0"/>
                <a:cs typeface="B Zar" pitchFamily="2" charset="-78"/>
              </a:rPr>
              <a:t> ممکن نیست.</a:t>
            </a:r>
          </a:p>
          <a:p>
            <a:pPr algn="just" rtl="1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</a:pPr>
            <a:r>
              <a:rPr lang="fa-IR" sz="2400" dirty="0">
                <a:latin typeface="Times New Roman" pitchFamily="18" charset="0"/>
                <a:cs typeface="B Zar" pitchFamily="2" charset="-78"/>
              </a:rPr>
              <a:t>مدل‌های پایه متن‌باز (</a:t>
            </a:r>
            <a:r>
              <a:rPr lang="en-US" sz="2400" dirty="0">
                <a:latin typeface="Times New Roman" pitchFamily="18" charset="0"/>
                <a:cs typeface="B Zar" pitchFamily="2" charset="-78"/>
              </a:rPr>
              <a:t>open-source</a:t>
            </a:r>
            <a:r>
              <a:rPr lang="fa-IR" sz="2400" dirty="0">
                <a:latin typeface="Times New Roman" pitchFamily="18" charset="0"/>
                <a:cs typeface="B Zar" pitchFamily="2" charset="-78"/>
              </a:rPr>
              <a:t>) در واقع ستون فقرات اکوسیستم هوش مصنوعی مدرن را تشکیل می‌دهند.</a:t>
            </a:r>
          </a:p>
          <a:p>
            <a:pPr algn="just" rtl="1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</a:pPr>
            <a:r>
              <a:rPr lang="fa-IR" sz="2400" dirty="0">
                <a:latin typeface="Times New Roman" pitchFamily="18" charset="0"/>
                <a:cs typeface="B Zar" pitchFamily="2" charset="-78"/>
              </a:rPr>
              <a:t>دسترسی، شفافیت و تسهیل</a:t>
            </a:r>
          </a:p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</a:pPr>
            <a:r>
              <a:rPr lang="en-US" sz="2400" dirty="0">
                <a:latin typeface="Times New Roman" pitchFamily="18" charset="0"/>
                <a:cs typeface="B Zar" pitchFamily="2" charset="-78"/>
              </a:rPr>
              <a:t>Llama, Mistral, Qwen, BERT</a:t>
            </a:r>
            <a:endParaRPr lang="fa-IR" sz="2400" dirty="0">
              <a:latin typeface="Times New Roman" pitchFamily="18" charset="0"/>
              <a:cs typeface="B Za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6204908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E88E23-C195-411F-7BF9-BB200B4371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89F04C-D72F-0C87-0B00-357005C7F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6484" y="395569"/>
            <a:ext cx="8962056" cy="1077229"/>
          </a:xfrm>
        </p:spPr>
        <p:txBody>
          <a:bodyPr/>
          <a:lstStyle/>
          <a:p>
            <a:r>
              <a:rPr lang="fa-I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B Titr" pitchFamily="2" charset="-78"/>
              </a:rPr>
              <a:t>کارهای پیشین</a:t>
            </a:r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0A394E4-9C0F-0A46-B82B-DABCD30276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4202" y="1140293"/>
            <a:ext cx="7102047" cy="5419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5786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CC01EC-DD52-89BF-F9C3-196C3CF117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8383A5-275C-2BD8-0981-D4C2D0B374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6484" y="395569"/>
            <a:ext cx="8962056" cy="1077229"/>
          </a:xfrm>
        </p:spPr>
        <p:txBody>
          <a:bodyPr/>
          <a:lstStyle/>
          <a:p>
            <a:r>
              <a:rPr lang="fa-I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B Titr" pitchFamily="2" charset="-78"/>
              </a:rPr>
              <a:t>نوآوری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6D6C5B-866C-6C99-53F5-597B9B54F9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9368" y="1905668"/>
            <a:ext cx="8946291" cy="3997828"/>
          </a:xfrm>
        </p:spPr>
        <p:txBody>
          <a:bodyPr>
            <a:noAutofit/>
          </a:bodyPr>
          <a:lstStyle/>
          <a:p>
            <a:pPr algn="just" rtl="1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</a:pPr>
            <a:r>
              <a:rPr lang="fa-IR" sz="2400" dirty="0">
                <a:latin typeface="Times New Roman" pitchFamily="18" charset="0"/>
                <a:cs typeface="B Zar" pitchFamily="2" charset="-78"/>
              </a:rPr>
              <a:t>زبان فارسی با وجود تعداد بالای </a:t>
            </a:r>
            <a:r>
              <a:rPr lang="fa-IR" sz="2400" dirty="0" err="1">
                <a:latin typeface="Times New Roman" pitchFamily="18" charset="0"/>
                <a:cs typeface="B Zar" pitchFamily="2" charset="-78"/>
              </a:rPr>
              <a:t>گویشوران</a:t>
            </a:r>
            <a:r>
              <a:rPr lang="fa-IR" sz="2400" dirty="0">
                <a:latin typeface="Times New Roman" pitchFamily="18" charset="0"/>
                <a:cs typeface="B Zar" pitchFamily="2" charset="-78"/>
              </a:rPr>
              <a:t>، به دلیل کمبود منابع </a:t>
            </a:r>
            <a:r>
              <a:rPr lang="fa-IR" sz="2400" dirty="0" err="1">
                <a:latin typeface="Times New Roman" pitchFamily="18" charset="0"/>
                <a:cs typeface="B Zar" pitchFamily="2" charset="-78"/>
              </a:rPr>
              <a:t>باکیفیت</a:t>
            </a:r>
            <a:r>
              <a:rPr lang="fa-IR" sz="2400" dirty="0">
                <a:latin typeface="Times New Roman" pitchFamily="18" charset="0"/>
                <a:cs typeface="B Zar" pitchFamily="2" charset="-78"/>
              </a:rPr>
              <a:t> و </a:t>
            </a:r>
            <a:r>
              <a:rPr lang="fa-IR" sz="2400" dirty="0" err="1">
                <a:latin typeface="Times New Roman" pitchFamily="18" charset="0"/>
                <a:cs typeface="B Zar" pitchFamily="2" charset="-78"/>
              </a:rPr>
              <a:t>پیچیدگی‌های</a:t>
            </a:r>
            <a:r>
              <a:rPr lang="fa-IR" sz="2400" dirty="0">
                <a:latin typeface="Times New Roman" pitchFamily="18" charset="0"/>
                <a:cs typeface="B Zar" pitchFamily="2" charset="-78"/>
              </a:rPr>
              <a:t> ساختاری و فرهنگی، چالش‌های خاصی را برای </a:t>
            </a:r>
            <a:r>
              <a:rPr lang="fa-IR" sz="2400" dirty="0" err="1">
                <a:latin typeface="Times New Roman" pitchFamily="18" charset="0"/>
                <a:cs typeface="B Zar" pitchFamily="2" charset="-78"/>
              </a:rPr>
              <a:t>مدل‌های</a:t>
            </a:r>
            <a:r>
              <a:rPr lang="fa-IR" sz="2400" dirty="0">
                <a:latin typeface="Times New Roman" pitchFamily="18" charset="0"/>
                <a:cs typeface="B Zar" pitchFamily="2" charset="-78"/>
              </a:rPr>
              <a:t> زبانی ایجاد </a:t>
            </a:r>
            <a:r>
              <a:rPr lang="fa-IR" sz="2400" dirty="0" err="1">
                <a:latin typeface="Times New Roman" pitchFamily="18" charset="0"/>
                <a:cs typeface="B Zar" pitchFamily="2" charset="-78"/>
              </a:rPr>
              <a:t>می‌کند</a:t>
            </a:r>
            <a:r>
              <a:rPr lang="fa-IR" sz="2400" dirty="0">
                <a:latin typeface="Times New Roman" pitchFamily="18" charset="0"/>
                <a:cs typeface="B Zar" pitchFamily="2" charset="-78"/>
              </a:rPr>
              <a:t>.</a:t>
            </a:r>
          </a:p>
          <a:p>
            <a:pPr algn="just" rtl="1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</a:pPr>
            <a:r>
              <a:rPr lang="fa-IR" sz="2400" dirty="0">
                <a:latin typeface="Times New Roman" pitchFamily="18" charset="0"/>
                <a:cs typeface="B Zar" pitchFamily="2" charset="-78"/>
              </a:rPr>
              <a:t>چارچوب‌های ارزیابی رایج مانند </a:t>
            </a:r>
            <a:r>
              <a:rPr lang="en-US" sz="2400" dirty="0">
                <a:latin typeface="Times New Roman" pitchFamily="18" charset="0"/>
                <a:cs typeface="B Zar" pitchFamily="2" charset="-78"/>
              </a:rPr>
              <a:t>HELM </a:t>
            </a:r>
            <a:r>
              <a:rPr lang="fa-IR" sz="2400" dirty="0">
                <a:latin typeface="Times New Roman" pitchFamily="18" charset="0"/>
                <a:cs typeface="B Zar" pitchFamily="2" charset="-78"/>
              </a:rPr>
              <a:t> و </a:t>
            </a:r>
            <a:r>
              <a:rPr lang="en-US" sz="2400" dirty="0">
                <a:latin typeface="Times New Roman" pitchFamily="18" charset="0"/>
                <a:cs typeface="B Zar" pitchFamily="2" charset="-78"/>
              </a:rPr>
              <a:t> BIG-Bench </a:t>
            </a:r>
            <a:r>
              <a:rPr lang="fa-IR" sz="2400" dirty="0" err="1">
                <a:latin typeface="Times New Roman" pitchFamily="18" charset="0"/>
                <a:cs typeface="B Zar" pitchFamily="2" charset="-78"/>
              </a:rPr>
              <a:t>به‌دلیل</a:t>
            </a:r>
            <a:r>
              <a:rPr lang="fa-IR" sz="2400" dirty="0">
                <a:latin typeface="Times New Roman" pitchFamily="18" charset="0"/>
                <a:cs typeface="B Zar" pitchFamily="2" charset="-78"/>
              </a:rPr>
              <a:t> تمرکز بر </a:t>
            </a:r>
            <a:r>
              <a:rPr lang="fa-IR" sz="2400" dirty="0" err="1">
                <a:latin typeface="Times New Roman" pitchFamily="18" charset="0"/>
                <a:cs typeface="B Zar" pitchFamily="2" charset="-78"/>
              </a:rPr>
              <a:t>زبان‌های</a:t>
            </a:r>
            <a:r>
              <a:rPr lang="fa-IR" sz="2400" dirty="0">
                <a:latin typeface="Times New Roman" pitchFamily="18" charset="0"/>
                <a:cs typeface="B Zar" pitchFamily="2" charset="-78"/>
              </a:rPr>
              <a:t> </a:t>
            </a:r>
            <a:r>
              <a:rPr lang="fa-IR" sz="2400" dirty="0" err="1">
                <a:latin typeface="Times New Roman" pitchFamily="18" charset="0"/>
                <a:cs typeface="B Zar" pitchFamily="2" charset="-78"/>
              </a:rPr>
              <a:t>پرمنبع</a:t>
            </a:r>
            <a:r>
              <a:rPr lang="fa-IR" sz="2400" dirty="0">
                <a:latin typeface="Times New Roman" pitchFamily="18" charset="0"/>
                <a:cs typeface="B Zar" pitchFamily="2" charset="-78"/>
              </a:rPr>
              <a:t>، برای ارزیابی </a:t>
            </a:r>
            <a:r>
              <a:rPr lang="fa-IR" sz="2400" dirty="0" err="1">
                <a:latin typeface="Times New Roman" pitchFamily="18" charset="0"/>
                <a:cs typeface="B Zar" pitchFamily="2" charset="-78"/>
              </a:rPr>
              <a:t>مدل‌ها</a:t>
            </a:r>
            <a:r>
              <a:rPr lang="fa-IR" sz="2400" dirty="0">
                <a:latin typeface="Times New Roman" pitchFamily="18" charset="0"/>
                <a:cs typeface="B Zar" pitchFamily="2" charset="-78"/>
              </a:rPr>
              <a:t> در زبان فارسی مناسب نیستند. </a:t>
            </a:r>
          </a:p>
          <a:p>
            <a:pPr algn="just" rtl="1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</a:pPr>
            <a:r>
              <a:rPr lang="fa-IR" sz="2400" dirty="0">
                <a:latin typeface="Times New Roman" pitchFamily="18" charset="0"/>
                <a:cs typeface="B Zar" pitchFamily="2" charset="-78"/>
              </a:rPr>
              <a:t>بنابراین، طراحی </a:t>
            </a:r>
            <a:r>
              <a:rPr lang="fa-IR" sz="2400" dirty="0" err="1">
                <a:latin typeface="Times New Roman" pitchFamily="18" charset="0"/>
                <a:cs typeface="B Zar" pitchFamily="2" charset="-78"/>
              </a:rPr>
              <a:t>بنچمارک‌های</a:t>
            </a:r>
            <a:r>
              <a:rPr lang="fa-IR" sz="2400" dirty="0">
                <a:latin typeface="Times New Roman" pitchFamily="18" charset="0"/>
                <a:cs typeface="B Zar" pitchFamily="2" charset="-78"/>
              </a:rPr>
              <a:t> بومی و تخصصی برای ارزیابی دقیق‌تر عملکرد </a:t>
            </a:r>
            <a:r>
              <a:rPr lang="fa-IR" sz="2400" dirty="0" err="1">
                <a:latin typeface="Times New Roman" pitchFamily="18" charset="0"/>
                <a:cs typeface="B Zar" pitchFamily="2" charset="-78"/>
              </a:rPr>
              <a:t>مدل‌ها</a:t>
            </a:r>
            <a:r>
              <a:rPr lang="fa-IR" sz="2400" dirty="0">
                <a:latin typeface="Times New Roman" pitchFamily="18" charset="0"/>
                <a:cs typeface="B Zar" pitchFamily="2" charset="-78"/>
              </a:rPr>
              <a:t> در زبان فارسی ضروری است.</a:t>
            </a:r>
          </a:p>
        </p:txBody>
      </p:sp>
    </p:spTree>
    <p:extLst>
      <p:ext uri="{BB962C8B-B14F-4D97-AF65-F5344CB8AC3E}">
        <p14:creationId xmlns:p14="http://schemas.microsoft.com/office/powerpoint/2010/main" val="17546135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408AB9-286B-A465-C4D6-7C75E21365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7ECD3E-D7B0-97BE-9C06-9328E57FE1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6484" y="395569"/>
            <a:ext cx="8962056" cy="1077229"/>
          </a:xfrm>
        </p:spPr>
        <p:txBody>
          <a:bodyPr/>
          <a:lstStyle/>
          <a:p>
            <a:r>
              <a:rPr lang="fa-I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B Titr" pitchFamily="2" charset="-78"/>
              </a:rPr>
              <a:t>روش تحقیق</a:t>
            </a:r>
            <a:endParaRPr lang="en-US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E20CCA37-6F74-5EBF-294C-12315DEA96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22854" y="1226906"/>
            <a:ext cx="8946291" cy="1932433"/>
          </a:xfrm>
        </p:spPr>
        <p:txBody>
          <a:bodyPr>
            <a:normAutofit fontScale="92500" lnSpcReduction="10000"/>
          </a:bodyPr>
          <a:lstStyle/>
          <a:p>
            <a:pPr algn="r" rtl="1"/>
            <a:r>
              <a:rPr lang="fa-IR" sz="2400" dirty="0">
                <a:latin typeface="Times New Roman" pitchFamily="18" charset="0"/>
                <a:cs typeface="B Zar" pitchFamily="2" charset="-78"/>
              </a:rPr>
              <a:t>مدل‌های مورد ارزیابی:</a:t>
            </a:r>
          </a:p>
          <a:p>
            <a:pPr marL="6160" indent="0" algn="l">
              <a:buNone/>
            </a:pPr>
            <a:r>
              <a:rPr lang="en-US" sz="2400" dirty="0">
                <a:latin typeface="Times New Roman" pitchFamily="18" charset="0"/>
                <a:cs typeface="B Zar" pitchFamily="2" charset="-78"/>
              </a:rPr>
              <a:t>GPT 4 -  GPT 3.5 turbo - Gemma 2 - Qwen 2 - Dorna – Maral – Ava - Aya - </a:t>
            </a:r>
            <a:r>
              <a:rPr lang="en-US" sz="2400" dirty="0" err="1">
                <a:latin typeface="Times New Roman" pitchFamily="18" charset="0"/>
                <a:cs typeface="B Zar" pitchFamily="2" charset="-78"/>
              </a:rPr>
              <a:t>PersianMind</a:t>
            </a:r>
            <a:endParaRPr lang="en-US" sz="2400" dirty="0">
              <a:latin typeface="Times New Roman" pitchFamily="18" charset="0"/>
              <a:cs typeface="B Zar" pitchFamily="2" charset="-78"/>
            </a:endParaRPr>
          </a:p>
          <a:p>
            <a:pPr algn="r" rtl="1"/>
            <a:r>
              <a:rPr lang="fa-IR" sz="2400" dirty="0">
                <a:latin typeface="Times New Roman" pitchFamily="18" charset="0"/>
                <a:cs typeface="B Zar" pitchFamily="2" charset="-78"/>
              </a:rPr>
              <a:t>وظایف مورد ارزیابی: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69FB3BD-AAD1-CB1B-2906-B5A1B5B26A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0738" y="2667342"/>
            <a:ext cx="4084674" cy="3795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3281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E1148C-E150-5514-3958-B5CB9A39C9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F6E10F-7B65-DB10-0E28-0A0EC299FF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6484" y="395569"/>
            <a:ext cx="8962056" cy="1077229"/>
          </a:xfrm>
        </p:spPr>
        <p:txBody>
          <a:bodyPr/>
          <a:lstStyle/>
          <a:p>
            <a:pPr algn="just" rtl="1"/>
            <a:r>
              <a:rPr lang="fa-I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B Titr" pitchFamily="2" charset="-78"/>
              </a:rPr>
              <a:t>خانواده مدل‌های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B Titr" pitchFamily="2" charset="-78"/>
              </a:rPr>
              <a:t>Llama</a:t>
            </a:r>
            <a:endParaRPr lang="en-US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FD847511-B1A3-ACC6-3EEE-ED87B3324A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6709" y="1226906"/>
            <a:ext cx="9292437" cy="5043265"/>
          </a:xfrm>
        </p:spPr>
        <p:txBody>
          <a:bodyPr>
            <a:normAutofit/>
          </a:bodyPr>
          <a:lstStyle/>
          <a:p>
            <a:pPr algn="r" rtl="1"/>
            <a:r>
              <a:rPr lang="fa-IR" sz="2400" dirty="0">
                <a:latin typeface="Times New Roman" pitchFamily="18" charset="0"/>
                <a:cs typeface="B Zar" pitchFamily="2" charset="-78"/>
              </a:rPr>
              <a:t>یک مجموعه از مدل‌های پایه هستند که توسط </a:t>
            </a:r>
            <a:r>
              <a:rPr lang="en-US" sz="2400" dirty="0">
                <a:latin typeface="Times New Roman" pitchFamily="18" charset="0"/>
                <a:cs typeface="B Zar" pitchFamily="2" charset="-78"/>
              </a:rPr>
              <a:t>Meta</a:t>
            </a:r>
            <a:r>
              <a:rPr lang="fa-IR" sz="2400" dirty="0">
                <a:latin typeface="Times New Roman" pitchFamily="18" charset="0"/>
                <a:cs typeface="B Zar" pitchFamily="2" charset="-78"/>
              </a:rPr>
              <a:t> منتشر شده است.</a:t>
            </a:r>
          </a:p>
          <a:p>
            <a:pPr algn="r" rtl="1"/>
            <a:r>
              <a:rPr lang="fa-IR" sz="2400" dirty="0">
                <a:latin typeface="Times New Roman" pitchFamily="18" charset="0"/>
                <a:cs typeface="B Zar" pitchFamily="2" charset="-78"/>
              </a:rPr>
              <a:t>متن‌باز هستند و در 3 نسخه </a:t>
            </a:r>
            <a:r>
              <a:rPr lang="en-US" sz="2400" dirty="0">
                <a:latin typeface="Times New Roman" pitchFamily="18" charset="0"/>
                <a:cs typeface="B Zar" pitchFamily="2" charset="-78"/>
              </a:rPr>
              <a:t>8B </a:t>
            </a:r>
            <a:r>
              <a:rPr lang="fa-IR" sz="2400" dirty="0">
                <a:latin typeface="Times New Roman" pitchFamily="18" charset="0"/>
                <a:cs typeface="B Zar" pitchFamily="2" charset="-78"/>
              </a:rPr>
              <a:t> و </a:t>
            </a:r>
            <a:r>
              <a:rPr lang="en-US" sz="2400" dirty="0">
                <a:latin typeface="Times New Roman" pitchFamily="18" charset="0"/>
                <a:cs typeface="B Zar" pitchFamily="2" charset="-78"/>
              </a:rPr>
              <a:t>70B</a:t>
            </a:r>
            <a:r>
              <a:rPr lang="fa-IR" sz="2400" dirty="0">
                <a:latin typeface="Times New Roman" pitchFamily="18" charset="0"/>
                <a:cs typeface="B Zar" pitchFamily="2" charset="-78"/>
              </a:rPr>
              <a:t> و </a:t>
            </a:r>
            <a:r>
              <a:rPr lang="en-US" sz="2400" dirty="0">
                <a:latin typeface="Times New Roman" pitchFamily="18" charset="0"/>
                <a:cs typeface="B Zar" pitchFamily="2" charset="-78"/>
              </a:rPr>
              <a:t>405B</a:t>
            </a:r>
            <a:r>
              <a:rPr lang="fa-IR" sz="2400" dirty="0">
                <a:latin typeface="Times New Roman" pitchFamily="18" charset="0"/>
                <a:cs typeface="B Zar" pitchFamily="2" charset="-78"/>
              </a:rPr>
              <a:t> در دسترس هستند.</a:t>
            </a:r>
          </a:p>
          <a:p>
            <a:pPr algn="r" rtl="1"/>
            <a:r>
              <a:rPr lang="fa-IR" sz="2400" dirty="0">
                <a:latin typeface="Times New Roman" pitchFamily="18" charset="0"/>
                <a:cs typeface="B Zar" pitchFamily="2" charset="-78"/>
              </a:rPr>
              <a:t>از معماری </a:t>
            </a:r>
            <a:r>
              <a:rPr lang="en-US" sz="2400" dirty="0">
                <a:latin typeface="Times New Roman" pitchFamily="18" charset="0"/>
                <a:cs typeface="B Zar" pitchFamily="2" charset="-78"/>
              </a:rPr>
              <a:t>Transformer</a:t>
            </a:r>
            <a:r>
              <a:rPr lang="fa-IR" sz="2400" dirty="0">
                <a:latin typeface="Times New Roman" pitchFamily="18" charset="0"/>
                <a:cs typeface="B Zar" pitchFamily="2" charset="-78"/>
              </a:rPr>
              <a:t> استاندارد با یک رمزگشا به‌همراه یک سری تعدیلات استفاده می‌کند.</a:t>
            </a:r>
          </a:p>
          <a:p>
            <a:pPr algn="r" rtl="1"/>
            <a:r>
              <a:rPr lang="fa-IR" sz="2400" dirty="0"/>
              <a:t>۱۵ </a:t>
            </a:r>
            <a:r>
              <a:rPr lang="fa-IR" sz="2400" dirty="0" err="1"/>
              <a:t>تریلیون</a:t>
            </a:r>
            <a:r>
              <a:rPr lang="fa-IR" sz="2400" dirty="0"/>
              <a:t> </a:t>
            </a:r>
            <a:r>
              <a:rPr lang="fa-IR" sz="2400" dirty="0" err="1"/>
              <a:t>توکن</a:t>
            </a:r>
            <a:r>
              <a:rPr lang="fa-IR" sz="2400" dirty="0">
                <a:latin typeface="Times New Roman" pitchFamily="18" charset="0"/>
                <a:cs typeface="B Zar" pitchFamily="2" charset="-78"/>
              </a:rPr>
              <a:t> داده آموزشی</a:t>
            </a:r>
          </a:p>
          <a:p>
            <a:pPr algn="r" rtl="1"/>
            <a:endParaRPr lang="fa-IR" sz="2400" dirty="0">
              <a:latin typeface="Times New Roman" pitchFamily="18" charset="0"/>
              <a:cs typeface="B Za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9149937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>
          <a:extLst>
            <a:ext uri="{FF2B5EF4-FFF2-40B4-BE49-F238E27FC236}">
              <a16:creationId xmlns:a16="http://schemas.microsoft.com/office/drawing/2014/main" id="{FA0E6D45-2717-AD84-0BFF-345A1D1E11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E5DC59-77A2-B321-849E-5108C572AD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3351" y="276331"/>
            <a:ext cx="3969504" cy="1077229"/>
          </a:xfrm>
        </p:spPr>
        <p:txBody>
          <a:bodyPr>
            <a:normAutofit/>
          </a:bodyPr>
          <a:lstStyle/>
          <a:p>
            <a:pPr algn="r" rtl="1"/>
            <a:r>
              <a:rPr lang="fa-I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B Titr" pitchFamily="2" charset="-78"/>
              </a:rPr>
              <a:t>طراحی </a:t>
            </a:r>
            <a:r>
              <a:rPr lang="fa-IR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B Titr" pitchFamily="2" charset="-78"/>
              </a:rPr>
              <a:t>پرامپت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FC5678-8C71-C14C-FCC8-84B2510CEC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3934" y="1017386"/>
            <a:ext cx="6017097" cy="5564283"/>
          </a:xfrm>
        </p:spPr>
        <p:txBody>
          <a:bodyPr>
            <a:normAutofit/>
          </a:bodyPr>
          <a:lstStyle/>
          <a:p>
            <a:pPr algn="just" rtl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</a:pPr>
            <a:r>
              <a:rPr lang="fa-IR" sz="2400" dirty="0">
                <a:latin typeface="Times New Roman" pitchFamily="18" charset="0"/>
                <a:cs typeface="B Zar" pitchFamily="2" charset="-78"/>
              </a:rPr>
              <a:t>عملکرد </a:t>
            </a:r>
            <a:r>
              <a:rPr lang="fa-IR" sz="2400" dirty="0" err="1">
                <a:latin typeface="Times New Roman" pitchFamily="18" charset="0"/>
                <a:cs typeface="B Zar" pitchFamily="2" charset="-78"/>
              </a:rPr>
              <a:t>مدل‌های</a:t>
            </a:r>
            <a:r>
              <a:rPr lang="fa-IR" sz="2400" dirty="0">
                <a:latin typeface="Times New Roman" pitchFamily="18" charset="0"/>
                <a:cs typeface="B Zar" pitchFamily="2" charset="-78"/>
              </a:rPr>
              <a:t> زبانی بزرگ </a:t>
            </a:r>
            <a:r>
              <a:rPr lang="fa-IR" sz="2400" dirty="0" err="1">
                <a:latin typeface="Times New Roman" pitchFamily="18" charset="0"/>
                <a:cs typeface="B Zar" pitchFamily="2" charset="-78"/>
              </a:rPr>
              <a:t>به‌طور</a:t>
            </a:r>
            <a:r>
              <a:rPr lang="fa-IR" sz="2400" dirty="0">
                <a:latin typeface="Times New Roman" pitchFamily="18" charset="0"/>
                <a:cs typeface="B Zar" pitchFamily="2" charset="-78"/>
              </a:rPr>
              <a:t> زیادی به طراحی دقیق و مؤثر </a:t>
            </a:r>
            <a:r>
              <a:rPr lang="fa-IR" sz="2400" dirty="0" err="1">
                <a:latin typeface="Times New Roman" pitchFamily="18" charset="0"/>
                <a:cs typeface="B Zar" pitchFamily="2" charset="-78"/>
              </a:rPr>
              <a:t>پرامپت‌ها</a:t>
            </a:r>
            <a:r>
              <a:rPr lang="fa-IR" sz="2400" dirty="0">
                <a:latin typeface="Times New Roman" pitchFamily="18" charset="0"/>
                <a:cs typeface="B Zar" pitchFamily="2" charset="-78"/>
              </a:rPr>
              <a:t> بستگی دارد.</a:t>
            </a:r>
          </a:p>
          <a:p>
            <a:pPr algn="just" rtl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</a:pPr>
            <a:r>
              <a:rPr lang="fa-IR" sz="2400" dirty="0">
                <a:latin typeface="Times New Roman" pitchFamily="18" charset="0"/>
                <a:cs typeface="B Zar" pitchFamily="2" charset="-78"/>
              </a:rPr>
              <a:t>طراحی صحیح </a:t>
            </a:r>
            <a:r>
              <a:rPr lang="fa-IR" sz="2400" dirty="0" err="1">
                <a:latin typeface="Times New Roman" pitchFamily="18" charset="0"/>
                <a:cs typeface="B Zar" pitchFamily="2" charset="-78"/>
              </a:rPr>
              <a:t>پرامپت</a:t>
            </a:r>
            <a:r>
              <a:rPr lang="fa-IR" sz="2400" dirty="0">
                <a:latin typeface="Times New Roman" pitchFamily="18" charset="0"/>
                <a:cs typeface="B Zar" pitchFamily="2" charset="-78"/>
              </a:rPr>
              <a:t> </a:t>
            </a:r>
            <a:r>
              <a:rPr lang="fa-IR" sz="2400" dirty="0" err="1">
                <a:latin typeface="Times New Roman" pitchFamily="18" charset="0"/>
                <a:cs typeface="B Zar" pitchFamily="2" charset="-78"/>
              </a:rPr>
              <a:t>می‌تواند</a:t>
            </a:r>
            <a:r>
              <a:rPr lang="fa-IR" sz="2400" dirty="0">
                <a:latin typeface="Times New Roman" pitchFamily="18" charset="0"/>
                <a:cs typeface="B Zar" pitchFamily="2" charset="-78"/>
              </a:rPr>
              <a:t> کیفیت </a:t>
            </a:r>
            <a:r>
              <a:rPr lang="fa-IR" sz="2400" dirty="0" err="1">
                <a:latin typeface="Times New Roman" pitchFamily="18" charset="0"/>
                <a:cs typeface="B Zar" pitchFamily="2" charset="-78"/>
              </a:rPr>
              <a:t>پاسخ‌ها</a:t>
            </a:r>
            <a:r>
              <a:rPr lang="fa-IR" sz="2400" dirty="0">
                <a:latin typeface="Times New Roman" pitchFamily="18" charset="0"/>
                <a:cs typeface="B Zar" pitchFamily="2" charset="-78"/>
              </a:rPr>
              <a:t> را به میزان زیادی افزایش داده و دقت </a:t>
            </a:r>
            <a:r>
              <a:rPr lang="fa-IR" sz="2400" dirty="0" err="1">
                <a:latin typeface="Times New Roman" pitchFamily="18" charset="0"/>
                <a:cs typeface="B Zar" pitchFamily="2" charset="-78"/>
              </a:rPr>
              <a:t>خروجی‌ها</a:t>
            </a:r>
            <a:r>
              <a:rPr lang="fa-IR" sz="2400" dirty="0">
                <a:latin typeface="Times New Roman" pitchFamily="18" charset="0"/>
                <a:cs typeface="B Zar" pitchFamily="2" charset="-78"/>
              </a:rPr>
              <a:t> را بهبود بخشد.</a:t>
            </a:r>
          </a:p>
          <a:p>
            <a:pPr algn="just" rtl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</a:pPr>
            <a:r>
              <a:rPr lang="fa-IR" sz="2400" dirty="0">
                <a:latin typeface="Times New Roman" pitchFamily="18" charset="0"/>
                <a:cs typeface="B Zar" pitchFamily="2" charset="-78"/>
              </a:rPr>
              <a:t>استفاده از تکنیک‌های </a:t>
            </a:r>
            <a:r>
              <a:rPr lang="en-US" sz="2400" dirty="0">
                <a:latin typeface="Times New Roman" pitchFamily="18" charset="0"/>
                <a:cs typeface="B Zar" pitchFamily="2" charset="-78"/>
              </a:rPr>
              <a:t>Chain of Thought (COT) </a:t>
            </a:r>
            <a:r>
              <a:rPr lang="fa-IR" sz="2400" dirty="0">
                <a:latin typeface="Times New Roman" pitchFamily="18" charset="0"/>
                <a:cs typeface="B Zar" pitchFamily="2" charset="-78"/>
              </a:rPr>
              <a:t> و </a:t>
            </a:r>
            <a:r>
              <a:rPr lang="en-US" sz="2400" dirty="0">
                <a:latin typeface="Times New Roman" pitchFamily="18" charset="0"/>
                <a:cs typeface="B Zar" pitchFamily="2" charset="-78"/>
              </a:rPr>
              <a:t>Few-Shot Learning </a:t>
            </a:r>
            <a:r>
              <a:rPr lang="fa-IR" sz="2400" dirty="0">
                <a:latin typeface="Times New Roman" pitchFamily="18" charset="0"/>
                <a:cs typeface="B Zar" pitchFamily="2" charset="-78"/>
              </a:rPr>
              <a:t> می‌تواند به بهینه‌سازی عملکرد مدل کمک کند.</a:t>
            </a:r>
          </a:p>
          <a:p>
            <a:pPr algn="just" rtl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</a:pPr>
            <a:r>
              <a:rPr lang="fa-IR" sz="2400" dirty="0">
                <a:latin typeface="Times New Roman" pitchFamily="18" charset="0"/>
                <a:cs typeface="B Zar" pitchFamily="2" charset="-78"/>
              </a:rPr>
              <a:t>ترتیب چینش </a:t>
            </a:r>
            <a:r>
              <a:rPr lang="fa-IR" sz="2400" dirty="0" err="1">
                <a:latin typeface="Times New Roman" pitchFamily="18" charset="0"/>
                <a:cs typeface="B Zar" pitchFamily="2" charset="-78"/>
              </a:rPr>
              <a:t>مثال‌ها</a:t>
            </a:r>
            <a:r>
              <a:rPr lang="fa-IR" sz="2400" dirty="0">
                <a:latin typeface="Times New Roman" pitchFamily="18" charset="0"/>
                <a:cs typeface="B Zar" pitchFamily="2" charset="-78"/>
              </a:rPr>
              <a:t> نقش حیاتی در موفقیت </a:t>
            </a:r>
            <a:r>
              <a:rPr lang="fa-IR" sz="2400" dirty="0" err="1">
                <a:latin typeface="Times New Roman" pitchFamily="18" charset="0"/>
                <a:cs typeface="B Zar" pitchFamily="2" charset="-78"/>
              </a:rPr>
              <a:t>مدل‌ها</a:t>
            </a:r>
            <a:r>
              <a:rPr lang="fa-IR" sz="2400" dirty="0">
                <a:latin typeface="Times New Roman" pitchFamily="18" charset="0"/>
                <a:cs typeface="B Zar" pitchFamily="2" charset="-78"/>
              </a:rPr>
              <a:t> دارد و باید به‌صورت تدریجی از </a:t>
            </a:r>
            <a:r>
              <a:rPr lang="fa-IR" sz="2400" dirty="0" err="1">
                <a:latin typeface="Times New Roman" pitchFamily="18" charset="0"/>
                <a:cs typeface="B Zar" pitchFamily="2" charset="-78"/>
              </a:rPr>
              <a:t>نمونه‌های</a:t>
            </a:r>
            <a:r>
              <a:rPr lang="fa-IR" sz="2400" dirty="0">
                <a:latin typeface="Times New Roman" pitchFamily="18" charset="0"/>
                <a:cs typeface="B Zar" pitchFamily="2" charset="-78"/>
              </a:rPr>
              <a:t> </a:t>
            </a:r>
            <a:r>
              <a:rPr lang="fa-IR" sz="2400" dirty="0" err="1">
                <a:latin typeface="Times New Roman" pitchFamily="18" charset="0"/>
                <a:cs typeface="B Zar" pitchFamily="2" charset="-78"/>
              </a:rPr>
              <a:t>ساده‌تر</a:t>
            </a:r>
            <a:r>
              <a:rPr lang="fa-IR" sz="2400" dirty="0">
                <a:latin typeface="Times New Roman" pitchFamily="18" charset="0"/>
                <a:cs typeface="B Zar" pitchFamily="2" charset="-78"/>
              </a:rPr>
              <a:t> به </a:t>
            </a:r>
            <a:r>
              <a:rPr lang="fa-IR" sz="2400" dirty="0" err="1">
                <a:latin typeface="Times New Roman" pitchFamily="18" charset="0"/>
                <a:cs typeface="B Zar" pitchFamily="2" charset="-78"/>
              </a:rPr>
              <a:t>پیچیده‌تر</a:t>
            </a:r>
            <a:r>
              <a:rPr lang="fa-IR" sz="2400" dirty="0">
                <a:latin typeface="Times New Roman" pitchFamily="18" charset="0"/>
                <a:cs typeface="B Zar" pitchFamily="2" charset="-78"/>
              </a:rPr>
              <a:t> پیش برویم.</a:t>
            </a:r>
          </a:p>
          <a:p>
            <a:pPr algn="just" rtl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</a:pPr>
            <a:r>
              <a:rPr lang="fa-IR" sz="2400" dirty="0">
                <a:latin typeface="Times New Roman" pitchFamily="18" charset="0"/>
                <a:cs typeface="B Zar" pitchFamily="2" charset="-78"/>
              </a:rPr>
              <a:t>یک </a:t>
            </a:r>
            <a:r>
              <a:rPr lang="fa-IR" sz="2400" dirty="0" err="1">
                <a:latin typeface="Times New Roman" pitchFamily="18" charset="0"/>
                <a:cs typeface="B Zar" pitchFamily="2" charset="-78"/>
              </a:rPr>
              <a:t>پرامپت</a:t>
            </a:r>
            <a:r>
              <a:rPr lang="fa-IR" sz="2400" dirty="0">
                <a:latin typeface="Times New Roman" pitchFamily="18" charset="0"/>
                <a:cs typeface="B Zar" pitchFamily="2" charset="-78"/>
              </a:rPr>
              <a:t> </a:t>
            </a:r>
            <a:r>
              <a:rPr lang="fa-IR" sz="2400" dirty="0" err="1">
                <a:latin typeface="Times New Roman" pitchFamily="18" charset="0"/>
                <a:cs typeface="B Zar" pitchFamily="2" charset="-78"/>
              </a:rPr>
              <a:t>به‌خوبی</a:t>
            </a:r>
            <a:r>
              <a:rPr lang="fa-IR" sz="2400" dirty="0">
                <a:latin typeface="Times New Roman" pitchFamily="18" charset="0"/>
                <a:cs typeface="B Zar" pitchFamily="2" charset="-78"/>
              </a:rPr>
              <a:t> </a:t>
            </a:r>
            <a:r>
              <a:rPr lang="fa-IR" sz="2400" dirty="0" err="1">
                <a:latin typeface="Times New Roman" pitchFamily="18" charset="0"/>
                <a:cs typeface="B Zar" pitchFamily="2" charset="-78"/>
              </a:rPr>
              <a:t>طراحی‌شده</a:t>
            </a:r>
            <a:r>
              <a:rPr lang="fa-IR" sz="2400" dirty="0">
                <a:latin typeface="Times New Roman" pitchFamily="18" charset="0"/>
                <a:cs typeface="B Zar" pitchFamily="2" charset="-78"/>
              </a:rPr>
              <a:t> </a:t>
            </a:r>
            <a:r>
              <a:rPr lang="fa-IR" sz="2400" dirty="0" err="1">
                <a:latin typeface="Times New Roman" pitchFamily="18" charset="0"/>
                <a:cs typeface="B Zar" pitchFamily="2" charset="-78"/>
              </a:rPr>
              <a:t>می‌تواند</a:t>
            </a:r>
            <a:r>
              <a:rPr lang="fa-IR" sz="2400" dirty="0">
                <a:latin typeface="Times New Roman" pitchFamily="18" charset="0"/>
                <a:cs typeface="B Zar" pitchFamily="2" charset="-78"/>
              </a:rPr>
              <a:t> به مدل در درک دقیق‌تر نیاز کاربر و ارائه اطلاعات مورد نظر کمک کند</a:t>
            </a:r>
            <a:r>
              <a:rPr lang="fa-IR" sz="1500" dirty="0">
                <a:latin typeface="Times New Roman" pitchFamily="18" charset="0"/>
                <a:cs typeface="B Zar" pitchFamily="2" charset="-78"/>
              </a:rPr>
              <a:t>.</a:t>
            </a:r>
          </a:p>
          <a:p>
            <a:pPr algn="just" rtl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</a:pPr>
            <a:endParaRPr lang="fa-IR" sz="1500" dirty="0">
              <a:ln w="0"/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B Zar" pitchFamily="2" charset="-78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1BA78D6-6B0C-1FE1-4557-6C2627DD0D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3663" y="1017386"/>
            <a:ext cx="3324659" cy="5564283"/>
          </a:xfrm>
          <a:prstGeom prst="rect">
            <a:avLst/>
          </a:prstGeom>
          <a:ln>
            <a:gradFill flip="none" rotWithShape="1">
              <a:gsLst>
                <a:gs pos="86000">
                  <a:schemeClr val="accent6">
                    <a:lumMod val="67000"/>
                  </a:schemeClr>
                </a:gs>
                <a:gs pos="20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a:ln>
          <a:effectLst>
            <a:innerShdw blurRad="127000">
              <a:prstClr val="black">
                <a:alpha val="90000"/>
              </a:prstClr>
            </a:innerShdw>
          </a:effectLst>
        </p:spPr>
      </p:pic>
    </p:spTree>
    <p:extLst>
      <p:ext uri="{BB962C8B-B14F-4D97-AF65-F5344CB8AC3E}">
        <p14:creationId xmlns:p14="http://schemas.microsoft.com/office/powerpoint/2010/main" val="41385288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4FF4D2-A0BB-8D98-59D1-41E978AA0C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8577E8-E326-9257-08FB-EFC2415419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6484" y="395569"/>
            <a:ext cx="8962056" cy="1077229"/>
          </a:xfrm>
        </p:spPr>
        <p:txBody>
          <a:bodyPr/>
          <a:lstStyle/>
          <a:p>
            <a:r>
              <a:rPr lang="fa-I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B Titr" pitchFamily="2" charset="-78"/>
              </a:rPr>
              <a:t>یافته ها</a:t>
            </a:r>
            <a:endParaRPr lang="en-US" dirty="0"/>
          </a:p>
        </p:txBody>
      </p:sp>
      <p:pic>
        <p:nvPicPr>
          <p:cNvPr id="6" name="Picture 5" descr="A table of numbers with black text&#10;&#10;Description automatically generated with medium confidence">
            <a:extLst>
              <a:ext uri="{FF2B5EF4-FFF2-40B4-BE49-F238E27FC236}">
                <a16:creationId xmlns:a16="http://schemas.microsoft.com/office/drawing/2014/main" id="{FE53F9D3-4507-5FDA-81D7-B61DEFFD7C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3177" y="823569"/>
            <a:ext cx="7832197" cy="5732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59276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dison">
  <a:themeElements>
    <a:clrScheme name="Custom 3">
      <a:dk1>
        <a:srgbClr val="FFFFFF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C00000"/>
      </a:accent6>
      <a:hlink>
        <a:srgbClr val="56C7AA"/>
      </a:hlink>
      <a:folHlink>
        <a:srgbClr val="59A8D1"/>
      </a:folHlink>
    </a:clrScheme>
    <a:fontScheme name="body style">
      <a:majorFont>
        <a:latin typeface="Times New Roman"/>
        <a:ea typeface=""/>
        <a:cs typeface="B Titr"/>
      </a:majorFont>
      <a:minorFont>
        <a:latin typeface="Times New Roman"/>
        <a:ea typeface=""/>
        <a:cs typeface="B Nazanin"/>
      </a:minorFont>
    </a:fontScheme>
    <a:fmtScheme name="Madison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alpha val="88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dison" id="{025CB5FB-2DD3-45EE-B6F0-CC461540EB19}" vid="{178B2DAB-5DDE-4060-A857-D2E1CDA9250F}"/>
    </a:ext>
  </a:extLst>
</a:theme>
</file>

<file path=ppt/theme/themeOverride1.xml><?xml version="1.0" encoding="utf-8"?>
<a:themeOverride xmlns:a="http://schemas.openxmlformats.org/drawingml/2006/main">
  <a:clrScheme name="Custom 3">
    <a:dk1>
      <a:srgbClr val="FFFFFF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C00000"/>
    </a:accent6>
    <a:hlink>
      <a:srgbClr val="56C7AA"/>
    </a:hlink>
    <a:folHlink>
      <a:srgbClr val="59A8D1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650</TotalTime>
  <Words>862</Words>
  <Application>Microsoft Office PowerPoint</Application>
  <PresentationFormat>Widescreen</PresentationFormat>
  <Paragraphs>57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MS Shell Dlg 2</vt:lpstr>
      <vt:lpstr>Times New Roman</vt:lpstr>
      <vt:lpstr>Wingdings</vt:lpstr>
      <vt:lpstr>Wingdings 3</vt:lpstr>
      <vt:lpstr>Madison</vt:lpstr>
      <vt:lpstr>PowerPoint Presentation</vt:lpstr>
      <vt:lpstr>مقدمه</vt:lpstr>
      <vt:lpstr>مقدمه</vt:lpstr>
      <vt:lpstr>کارهای پیشین</vt:lpstr>
      <vt:lpstr>نوآوری</vt:lpstr>
      <vt:lpstr>روش تحقیق</vt:lpstr>
      <vt:lpstr>خانواده مدل‌های Llama</vt:lpstr>
      <vt:lpstr>طراحی پرامپت</vt:lpstr>
      <vt:lpstr>یافته ها</vt:lpstr>
      <vt:lpstr>بحث و بررسی</vt:lpstr>
      <vt:lpstr>بحث و بررسی</vt:lpstr>
      <vt:lpstr>نتیجه‌گیری</vt:lpstr>
      <vt:lpstr>پیشنهادها</vt:lpstr>
      <vt:lpstr>مراجع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hadi</dc:creator>
  <cp:lastModifiedBy>K Fouladi</cp:lastModifiedBy>
  <cp:revision>73</cp:revision>
  <dcterms:created xsi:type="dcterms:W3CDTF">2023-04-22T00:17:07Z</dcterms:created>
  <dcterms:modified xsi:type="dcterms:W3CDTF">2025-04-05T14:43:24Z</dcterms:modified>
</cp:coreProperties>
</file>