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ni_ARSHAD\&#1662;&#1575;&#1740;&#1575;&#1606;%20&#1606;&#1575;&#1605;&#1607;\results\knn(dukeToMarket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ni_ARSHAD\&#1662;&#1575;&#1740;&#1575;&#1606;%20&#1606;&#1575;&#1605;&#1607;\results\mu(dukeToMarket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Duke → Market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(Strategy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Rank-1(%)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Sheet1!$A$15:$A$21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Sheet1!$B$15:$B$21</c:f>
              <c:numCache>
                <c:formatCode>General</c:formatCode>
                <c:ptCount val="7"/>
                <c:pt idx="0">
                  <c:v>48.2</c:v>
                </c:pt>
                <c:pt idx="1">
                  <c:v>65.2</c:v>
                </c:pt>
                <c:pt idx="2">
                  <c:v>74.599999999999994</c:v>
                </c:pt>
                <c:pt idx="3">
                  <c:v>77.400000000000006</c:v>
                </c:pt>
                <c:pt idx="4">
                  <c:v>75.900000000000006</c:v>
                </c:pt>
                <c:pt idx="5">
                  <c:v>75.099999999999994</c:v>
                </c:pt>
                <c:pt idx="6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26-4850-BFBF-6571CF0E0DDE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mAP(%)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Sheet1!$A$15:$A$21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Sheet1!$C$15:$C$21</c:f>
              <c:numCache>
                <c:formatCode>General</c:formatCode>
                <c:ptCount val="7"/>
                <c:pt idx="0">
                  <c:v>21.2</c:v>
                </c:pt>
                <c:pt idx="1">
                  <c:v>33.4</c:v>
                </c:pt>
                <c:pt idx="2">
                  <c:v>41.8</c:v>
                </c:pt>
                <c:pt idx="3">
                  <c:v>46</c:v>
                </c:pt>
                <c:pt idx="4">
                  <c:v>45.7</c:v>
                </c:pt>
                <c:pt idx="5">
                  <c:v>45.3</c:v>
                </c:pt>
                <c:pt idx="6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26-4850-BFBF-6571CF0E0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18523616"/>
        <c:axId val="-918519808"/>
      </c:lineChart>
      <c:catAx>
        <c:axId val="-918523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18519808"/>
        <c:crosses val="autoZero"/>
        <c:auto val="1"/>
        <c:lblAlgn val="ctr"/>
        <c:lblOffset val="100"/>
        <c:noMultiLvlLbl val="0"/>
      </c:catAx>
      <c:valAx>
        <c:axId val="-91851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1852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Duke →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</a:p>
          <a:p>
            <a:pPr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(Strategy 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Rank-1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0.25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</c:v>
                </c:pt>
                <c:pt idx="8">
                  <c:v>0.65</c:v>
                </c:pt>
                <c:pt idx="9">
                  <c:v>0.7</c:v>
                </c:pt>
                <c:pt idx="10">
                  <c:v>0.75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47.7</c:v>
                </c:pt>
                <c:pt idx="1">
                  <c:v>49.7</c:v>
                </c:pt>
                <c:pt idx="2">
                  <c:v>51.3</c:v>
                </c:pt>
                <c:pt idx="3">
                  <c:v>58.8</c:v>
                </c:pt>
                <c:pt idx="4">
                  <c:v>72</c:v>
                </c:pt>
                <c:pt idx="5">
                  <c:v>80.7</c:v>
                </c:pt>
                <c:pt idx="6">
                  <c:v>84.5</c:v>
                </c:pt>
                <c:pt idx="7">
                  <c:v>78.2</c:v>
                </c:pt>
                <c:pt idx="8">
                  <c:v>50.6</c:v>
                </c:pt>
                <c:pt idx="9">
                  <c:v>50.5</c:v>
                </c:pt>
                <c:pt idx="10">
                  <c:v>49.4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AE-4F5E-9F1A-469DA793C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0.25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</c:v>
                </c:pt>
                <c:pt idx="8">
                  <c:v>0.65</c:v>
                </c:pt>
                <c:pt idx="9">
                  <c:v>0.7</c:v>
                </c:pt>
                <c:pt idx="10">
                  <c:v>0.75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20.7</c:v>
                </c:pt>
                <c:pt idx="1">
                  <c:v>22.7</c:v>
                </c:pt>
                <c:pt idx="2">
                  <c:v>25.9</c:v>
                </c:pt>
                <c:pt idx="3">
                  <c:v>34</c:v>
                </c:pt>
                <c:pt idx="4">
                  <c:v>47.5</c:v>
                </c:pt>
                <c:pt idx="5">
                  <c:v>58.3</c:v>
                </c:pt>
                <c:pt idx="6">
                  <c:v>63</c:v>
                </c:pt>
                <c:pt idx="7">
                  <c:v>46.3</c:v>
                </c:pt>
                <c:pt idx="8">
                  <c:v>23.5</c:v>
                </c:pt>
                <c:pt idx="9">
                  <c:v>22.6</c:v>
                </c:pt>
                <c:pt idx="10">
                  <c:v>21.8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AE-4F5E-9F1A-469DA793C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18524160"/>
        <c:axId val="-918519264"/>
      </c:lineChart>
      <c:catAx>
        <c:axId val="-918524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18519264"/>
        <c:crosses val="autoZero"/>
        <c:auto val="1"/>
        <c:lblAlgn val="ctr"/>
        <c:lblOffset val="100"/>
        <c:noMultiLvlLbl val="0"/>
      </c:catAx>
      <c:valAx>
        <c:axId val="-9185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1852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890F720-FC25-4578-8847-418F07AD94F2}"/>
              </a:ext>
            </a:extLst>
          </p:cNvPr>
          <p:cNvSpPr/>
          <p:nvPr userDrawn="1"/>
        </p:nvSpPr>
        <p:spPr>
          <a:xfrm>
            <a:off x="329938" y="-9427"/>
            <a:ext cx="11868347" cy="6872140"/>
          </a:xfrm>
          <a:custGeom>
            <a:avLst/>
            <a:gdLst>
              <a:gd name="connsiteX0" fmla="*/ 1970202 w 11868347"/>
              <a:gd name="connsiteY0" fmla="*/ 9427 h 6872140"/>
              <a:gd name="connsiteX1" fmla="*/ 0 w 11868347"/>
              <a:gd name="connsiteY1" fmla="*/ 6872140 h 6872140"/>
              <a:gd name="connsiteX2" fmla="*/ 11868347 w 11868347"/>
              <a:gd name="connsiteY2" fmla="*/ 6872140 h 6872140"/>
              <a:gd name="connsiteX3" fmla="*/ 11868347 w 11868347"/>
              <a:gd name="connsiteY3" fmla="*/ 0 h 6872140"/>
              <a:gd name="connsiteX4" fmla="*/ 1970202 w 11868347"/>
              <a:gd name="connsiteY4" fmla="*/ 9427 h 687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347" h="6872140">
                <a:moveTo>
                  <a:pt x="1970202" y="9427"/>
                </a:moveTo>
                <a:lnTo>
                  <a:pt x="0" y="6872140"/>
                </a:lnTo>
                <a:lnTo>
                  <a:pt x="11868347" y="6872140"/>
                </a:lnTo>
                <a:lnTo>
                  <a:pt x="11868347" y="0"/>
                </a:lnTo>
                <a:lnTo>
                  <a:pt x="1970202" y="9427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79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61E3-D36A-4856-BBBA-FC1941A9F0C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2DC6-978A-464F-B525-C42A8A5D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3600" dirty="0">
                <a:cs typeface="B Titr" panose="00000700000000000000" pitchFamily="2" charset="-78"/>
              </a:rPr>
              <a:t> مدلی تعمیم‌پذیر برای وفق‌دهی دامنه‌ی بدون نظارت</a:t>
            </a:r>
            <a:r>
              <a:rPr lang="en-US" sz="3600" dirty="0">
                <a:cs typeface="B Titr" panose="00000700000000000000" pitchFamily="2" charset="-78"/>
              </a:rPr>
              <a:t>	</a:t>
            </a:r>
            <a:r>
              <a:rPr lang="fa-IR" sz="3600" dirty="0">
                <a:cs typeface="B Titr" panose="00000700000000000000" pitchFamily="2" charset="-78"/>
              </a:rPr>
              <a:t> در مسئله‌ی بازشناسایی شخص</a:t>
            </a:r>
            <a:r>
              <a:rPr lang="en-US" sz="3600" dirty="0">
                <a:cs typeface="B Titr" panose="00000700000000000000" pitchFamily="2" charset="-78"/>
              </a:rPr>
              <a:t/>
            </a:r>
            <a:br>
              <a:rPr lang="en-US" sz="3600" dirty="0">
                <a:cs typeface="B Titr" panose="00000700000000000000" pitchFamily="2" charset="-78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a-IR" sz="1600" dirty="0">
              <a:cs typeface="B Titr" panose="00000700000000000000" pitchFamily="2" charset="-78"/>
            </a:endParaRPr>
          </a:p>
          <a:p>
            <a:r>
              <a:rPr lang="fa-IR" sz="1600" dirty="0">
                <a:cs typeface="B Titr" panose="00000700000000000000" pitchFamily="2" charset="-78"/>
              </a:rPr>
              <a:t>صبا سادات فقیه‌ایمانی، کاظم فولادی قلعه و حسین آقابابا</a:t>
            </a:r>
          </a:p>
          <a:p>
            <a:r>
              <a:rPr lang="fa-IR" sz="1600" dirty="0">
                <a:cs typeface="B Titr" panose="00000700000000000000" pitchFamily="2" charset="-78"/>
              </a:rPr>
              <a:t>آزمایشگاه پژوهشی یادگیری عمیق</a:t>
            </a:r>
          </a:p>
          <a:p>
            <a:r>
              <a:rPr lang="fa-IR" sz="1600" dirty="0">
                <a:cs typeface="B Titr" panose="00000700000000000000" pitchFamily="2" charset="-78"/>
              </a:rPr>
              <a:t>گروه مهندسی کامپیوتر، دانشکده مهندسی، پردیس فارابی، دانشگاه تهران</a:t>
            </a:r>
          </a:p>
          <a:p>
            <a:endParaRPr lang="fa-IR" sz="1600" dirty="0">
              <a:cs typeface="B Titr" panose="00000700000000000000" pitchFamily="2" charset="-78"/>
            </a:endParaRPr>
          </a:p>
          <a:p>
            <a:r>
              <a:rPr lang="fa-IR" sz="1600" dirty="0">
                <a:cs typeface="B Titr" panose="00000700000000000000" pitchFamily="2" charset="-78"/>
              </a:rPr>
              <a:t>اردیبهشت 1400</a:t>
            </a:r>
          </a:p>
          <a:p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26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استراتژی‌های انتخاب همسایه‌ها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0774" y="1825625"/>
                <a:ext cx="9393025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a-IR" sz="2400" b="1" dirty="0">
                    <a:solidFill>
                      <a:srgbClr val="C00000"/>
                    </a:solidFill>
                    <a:latin typeface="XB Kayhan" panose="02000503080000020003" pitchFamily="2" charset="-78"/>
                    <a:cs typeface="B Nazanin" panose="00000400000000000000" pitchFamily="2" charset="-78"/>
                  </a:rPr>
                  <a:t>استراتژی اول </a:t>
                </a:r>
                <a:r>
                  <a:rPr lang="fa-IR" sz="2400" b="1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انتخاب همسایه‌ها در یادگیری تغییرناپذیری نسبت به همسایه‌ها:</a:t>
                </a:r>
              </a:p>
              <a:p>
                <a:pPr marL="0" indent="0" algn="just">
                  <a:buNone/>
                </a:pPr>
                <a:r>
                  <a:rPr lang="fa-IR" sz="2400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در دامنه‌ی هدف تعداد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𝑘</m:t>
                    </m:r>
                  </m:oMath>
                </a14:m>
                <a:r>
                  <a:rPr lang="fa-IR" sz="2400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 نزدیک‌ترین نمونه‌ها به یک نمونه‌ی، به‌عنوان همسایه‌های آن نمونه انتخاب می‌شوند.</a:t>
                </a:r>
              </a:p>
              <a:p>
                <a:pPr marL="0" indent="0" algn="just">
                  <a:buNone/>
                </a:pPr>
                <a:endParaRPr lang="fa-IR" sz="2400" dirty="0">
                  <a:latin typeface="XB Kayhan" panose="02000503080000020003" pitchFamily="2" charset="-78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r>
                  <a:rPr lang="fa-IR" sz="2400" b="1" dirty="0">
                    <a:solidFill>
                      <a:srgbClr val="C00000"/>
                    </a:solidFill>
                    <a:latin typeface="XB Kayhan" panose="02000503080000020003" pitchFamily="2" charset="-78"/>
                    <a:cs typeface="B Nazanin" panose="00000400000000000000" pitchFamily="2" charset="-78"/>
                  </a:rPr>
                  <a:t>استراتژی دوم </a:t>
                </a:r>
                <a:r>
                  <a:rPr lang="fa-IR" sz="2400" b="1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انتخاب همسایه‌ها در یادگیری تغییرناپذیری نسبت به همسایه‌ها:</a:t>
                </a:r>
              </a:p>
              <a:p>
                <a:pPr marL="0" indent="0" algn="just">
                  <a:buNone/>
                </a:pPr>
                <a:r>
                  <a:rPr lang="fa-IR" sz="2400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در دامنه‌ی هدف نمونه‌هایی که میزان فاصله‌ی آن‌ها از یک نمونه از آستانه‌ی </a:t>
                </a:r>
                <a14:m>
                  <m:oMath xmlns:m="http://schemas.openxmlformats.org/officeDocument/2006/math">
                    <m:r>
                      <a:rPr lang="fa-I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𝛿</m:t>
                    </m:r>
                  </m:oMath>
                </a14:m>
                <a:r>
                  <a:rPr lang="fa-IR" sz="2400" dirty="0">
                    <a:latin typeface="XB Kayhan" panose="02000503080000020003" pitchFamily="2" charset="-78"/>
                    <a:cs typeface="B Nazanin" panose="00000400000000000000" pitchFamily="2" charset="-78"/>
                  </a:rPr>
                  <a:t> کمتر باشد، به‌عنوان همسایه‌های آن نمونه انتخاب می‌شوند.</a:t>
                </a:r>
              </a:p>
              <a:p>
                <a:pPr marL="0" indent="0" algn="just">
                  <a:buNone/>
                </a:pPr>
                <a:endParaRPr lang="fa-IR" sz="2400" dirty="0">
                  <a:latin typeface="XB Kayhan" panose="02000503080000020003" pitchFamily="2" charset="-78"/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0774" y="1825625"/>
                <a:ext cx="9393025" cy="4351338"/>
              </a:xfrm>
              <a:blipFill rotWithShape="0">
                <a:blip r:embed="rId2"/>
                <a:stretch>
                  <a:fillRect l="-1883" t="-1681" r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29689" y="6309264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10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555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 مجموعه‌داده‌ها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8" y="1518160"/>
            <a:ext cx="5309841" cy="425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1860" y="5836543"/>
            <a:ext cx="48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cs typeface="B Nazanin" panose="00000400000000000000" pitchFamily="2" charset="-78"/>
              </a:rPr>
              <a:t>مجموعه‌داده‌ی منبع : </a:t>
            </a:r>
            <a:r>
              <a:rPr lang="en-US" sz="1400" dirty="0" err="1">
                <a:cs typeface="B Nazanin" panose="00000400000000000000" pitchFamily="2" charset="-78"/>
              </a:rPr>
              <a:t>DukeMTMC-reID</a:t>
            </a:r>
            <a:r>
              <a:rPr lang="fa-IR" sz="1400" dirty="0">
                <a:cs typeface="B Nazanin" panose="00000400000000000000" pitchFamily="2" charset="-78"/>
              </a:rPr>
              <a:t> و مجموعه‌داده‌ی هدف: </a:t>
            </a:r>
            <a:r>
              <a:rPr lang="en-US" sz="1400" dirty="0">
                <a:cs typeface="B Nazanin" panose="00000400000000000000" pitchFamily="2" charset="-78"/>
              </a:rPr>
              <a:t>Market1501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29689" y="6327494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11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0615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 مجموعه‌داده‌ها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46" y="1560768"/>
            <a:ext cx="4823878" cy="425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7280" y="5820717"/>
            <a:ext cx="49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cs typeface="B Nazanin" panose="00000400000000000000" pitchFamily="2" charset="-78"/>
              </a:rPr>
              <a:t>نمونه‌هایی از تصاویر دامنه‌ی هدف و تصاویر تولیدشده از آن‌ها به سبک سایر دوربین‌ها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689" y="6315498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12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818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بررسی تأثیر معماری </a:t>
            </a:r>
            <a:r>
              <a:rPr lang="en-US" sz="4000" dirty="0">
                <a:cs typeface="B Titr" panose="00000700000000000000" pitchFamily="2" charset="-78"/>
              </a:rPr>
              <a:t>CNN</a:t>
            </a:r>
            <a:r>
              <a:rPr lang="fa-IR" sz="4000" dirty="0">
                <a:cs typeface="B Titr" panose="00000700000000000000" pitchFamily="2" charset="-78"/>
              </a:rPr>
              <a:t> در عملکرد مدل</a:t>
            </a:r>
            <a:endParaRPr lang="en-US" sz="4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45" y="2103052"/>
            <a:ext cx="7933107" cy="32616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29688" y="6315498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13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9683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بررسی تأثیر پارامتر کلیدی در استراتژی اول انتخاب همسایه‌ها 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32739"/>
              </p:ext>
            </p:extLst>
          </p:nvPr>
        </p:nvGraphicFramePr>
        <p:xfrm>
          <a:off x="3036498" y="2113472"/>
          <a:ext cx="4894277" cy="295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29689" y="6341376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14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7946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بررسی تأثیر پارامتر کلیدی در استراتژی دوم انتخاب همسایه‌ها 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134642"/>
              </p:ext>
            </p:extLst>
          </p:nvPr>
        </p:nvGraphicFramePr>
        <p:xfrm>
          <a:off x="3140015" y="2199306"/>
          <a:ext cx="4710022" cy="28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35664" y="6350003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15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0418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بررسی میزان مصرف حافظه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46326"/>
              </p:ext>
            </p:extLst>
          </p:nvPr>
        </p:nvGraphicFramePr>
        <p:xfrm>
          <a:off x="3541138" y="2749759"/>
          <a:ext cx="5318190" cy="1229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0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96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ECN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 7200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AE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 7000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6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GPP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 9800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63.8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01466"/>
              </p:ext>
            </p:extLst>
          </p:nvPr>
        </p:nvGraphicFramePr>
        <p:xfrm>
          <a:off x="3541139" y="2250317"/>
          <a:ext cx="5318191" cy="388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1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5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18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Method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GPU</a:t>
                      </a:r>
                      <a:r>
                        <a:rPr lang="en-US" sz="1200" b="1" baseline="0" dirty="0" smtClean="0"/>
                        <a:t>(MB</a:t>
                      </a:r>
                      <a:r>
                        <a:rPr lang="en-US" sz="1200" b="1" baseline="0" dirty="0"/>
                        <a:t>)</a:t>
                      </a:r>
                      <a:endParaRPr lang="en-US" sz="1200" b="1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R-1</a:t>
                      </a:r>
                      <a:r>
                        <a:rPr lang="en-US" sz="1200" b="1" baseline="0" dirty="0" smtClean="0"/>
                        <a:t>(%)</a:t>
                      </a:r>
                      <a:endParaRPr lang="en-US" sz="1200" b="1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mAP</a:t>
                      </a:r>
                      <a:r>
                        <a:rPr lang="en-US" sz="1200" b="1" dirty="0" smtClean="0"/>
                        <a:t>(%)</a:t>
                      </a:r>
                      <a:endParaRPr lang="en-US" sz="1200" b="1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87832"/>
                  </p:ext>
                </p:extLst>
              </p:nvPr>
            </p:nvGraphicFramePr>
            <p:xfrm>
              <a:off x="3541139" y="4082572"/>
              <a:ext cx="5318189" cy="766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8162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03592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3593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6470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83140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𝑠𝑟𝑐</m:t>
                                  </m:r>
                                </m:sub>
                              </m:s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𝑡𝑔𝑡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≈ 7000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82.5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60.6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83140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𝑠𝑟𝑐</m:t>
                                  </m:r>
                                </m:sub>
                              </m:s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𝑡𝑔𝑡</m:t>
                                  </m:r>
                                </m:sub>
                              </m:s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𝑡𝑟𝑖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≈ 7100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84.5</a:t>
                          </a:r>
                          <a:endParaRPr lang="en-US" sz="120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87832"/>
                  </p:ext>
                </p:extLst>
              </p:nvPr>
            </p:nvGraphicFramePr>
            <p:xfrm>
              <a:off x="3541139" y="4082572"/>
              <a:ext cx="5318189" cy="766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81628"/>
                    <a:gridCol w="1035927"/>
                    <a:gridCol w="1035930"/>
                    <a:gridCol w="1064704"/>
                  </a:tblGrid>
                  <a:tr h="383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1437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≈ 7000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82.5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60.6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83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1587" r="-1437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≈ 7100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84.5</a:t>
                          </a:r>
                          <a:endParaRPr lang="en-US" sz="120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</a:p>
                      </a:txBody>
                      <a:tcPr marL="68580" marR="6858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ounded Rectangle 6"/>
          <p:cNvSpPr/>
          <p:nvPr/>
        </p:nvSpPr>
        <p:spPr>
          <a:xfrm>
            <a:off x="2829689" y="635863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16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8014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مقایسه‌ی روش پیشنهادی با سایر روش‌های وفق‌دهی دامنه بدون نظارت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74718"/>
              </p:ext>
            </p:extLst>
          </p:nvPr>
        </p:nvGraphicFramePr>
        <p:xfrm>
          <a:off x="2812210" y="2120164"/>
          <a:ext cx="6193768" cy="3270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0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6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5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8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PTGAN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SPGAN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TJ-AIDL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CamStyle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84.3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IP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HHL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ECCV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70.3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86.3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ATNet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55.7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CVPR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91.9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TOMM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GPP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PAMI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32437"/>
              </p:ext>
            </p:extLst>
          </p:nvPr>
        </p:nvGraphicFramePr>
        <p:xfrm>
          <a:off x="2812209" y="1690688"/>
          <a:ext cx="6193768" cy="36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9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8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00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9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Method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R-1(%)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R-5(%)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R-10(%)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mAP</a:t>
                      </a:r>
                      <a:r>
                        <a:rPr lang="en-US" sz="1200" b="1" dirty="0"/>
                        <a:t>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Year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Source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04640"/>
              </p:ext>
            </p:extLst>
          </p:nvPr>
        </p:nvGraphicFramePr>
        <p:xfrm>
          <a:off x="2812208" y="5536659"/>
          <a:ext cx="6193769" cy="308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9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91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37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81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Our</a:t>
                      </a:r>
                      <a:r>
                        <a:rPr lang="en-US" sz="1200" baseline="0" dirty="0"/>
                        <a:t> model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84.5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93.1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95.7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29689" y="6350003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17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625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جمع‌بندی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825625"/>
            <a:ext cx="9728463" cy="4351338"/>
          </a:xfrm>
        </p:spPr>
        <p:txBody>
          <a:bodyPr>
            <a:norm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ارائه‌ی مدلی با تعمیم‌پذیری بالا برای مسئله‌ی وفق‌دهی دامنه‌ی بدون نظارت در بازشناسایی شخص</a:t>
            </a:r>
            <a:endParaRPr lang="en-US" sz="2400" dirty="0">
              <a:cs typeface="B Nazanin" panose="00000400000000000000" pitchFamily="2" charset="-78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مجموعه‌داده‌ی برچسب‌گذاری شده‌ی منبع و مجموعه‌داده‌ی بدون برچسب هدف در آموزش مدل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شبکه‌ی </a:t>
            </a:r>
            <a:r>
              <a:rPr lang="en-US" sz="2400" dirty="0">
                <a:cs typeface="B Nazanin" panose="00000400000000000000" pitchFamily="2" charset="-78"/>
              </a:rPr>
              <a:t>ResNeXt-50</a:t>
            </a:r>
            <a:r>
              <a:rPr lang="fa-IR" sz="2400" dirty="0">
                <a:cs typeface="B Nazanin" panose="00000400000000000000" pitchFamily="2" charset="-78"/>
              </a:rPr>
              <a:t> به‌منظور استخراج ویژگی از تصاویر آموزشی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تابع اتلاف طبقه‌بندی داده‌های دامنه‌ی منبع، تابع اتلاف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یادگیری بدون نظارت ویژگی‌های دامنه‌ی هدف و تابع اتلاف سه‌گانه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بررسی دو استراتژی انتخاب همسایه‌ها در یادگیری تغییرناپذیری نسبت به همسایه‌ها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2400" dirty="0">
              <a:cs typeface="B Nazanin" panose="00000400000000000000" pitchFamily="2" charset="-78"/>
            </a:endParaRP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18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2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کارهای آینده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روش‌های دیگر داده‌افزایی با استفاده از شبکه‌های مولد تخاصمی در دامنه‌ی هدف</a:t>
            </a:r>
            <a:endParaRPr lang="en-US" sz="2400" dirty="0">
              <a:cs typeface="B Nazanin" panose="00000400000000000000" pitchFamily="2" charset="-78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درنظر گرفتن ویژگی‌های درون-دامنه‌ای بیشتری در دامنه‌ی هدف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معماری‌های جدیدتر </a:t>
            </a:r>
            <a:r>
              <a:rPr lang="en-US" sz="2400" dirty="0">
                <a:cs typeface="B Nazanin" panose="00000400000000000000" pitchFamily="2" charset="-78"/>
              </a:rPr>
              <a:t>CNN</a:t>
            </a:r>
            <a:r>
              <a:rPr lang="fa-IR" sz="2400" dirty="0">
                <a:cs typeface="B Nazanin" panose="00000400000000000000" pitchFamily="2" charset="-78"/>
              </a:rPr>
              <a:t> به‌منظور استخراج ویژگی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استفاده از مجموعه‌داده‌های متنوع برای آموزش مدل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کاهش پیچیدگی مدل 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19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01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تعریف مسئله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400" b="1" dirty="0">
                <a:latin typeface="XB Kayhan" panose="02000503080000020003" pitchFamily="2" charset="-78"/>
                <a:cs typeface="B Nazanin" panose="00000400000000000000" pitchFamily="2" charset="-78"/>
              </a:rPr>
              <a:t>بازشناسایی شخص:</a:t>
            </a:r>
          </a:p>
          <a:p>
            <a:pPr marL="0" indent="0" algn="ctr">
              <a:buNone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بازیابی تصاویر یک فرد از میان تصاویر جمع‌آوری شده توسط مجموعه‌ای از دوربین‌های غیرهم‌پوشان</a:t>
            </a:r>
          </a:p>
          <a:p>
            <a:endParaRPr lang="en-US" sz="24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26" y="3209027"/>
            <a:ext cx="8134547" cy="1833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958" y="5352058"/>
            <a:ext cx="182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Nazanin" panose="00000400000000000000" pitchFamily="2" charset="-78"/>
              </a:rPr>
              <a:t>مراحل بازشناسایی شخص</a:t>
            </a:r>
          </a:p>
          <a:p>
            <a:pPr algn="r" rtl="1"/>
            <a:r>
              <a:rPr lang="en-US" sz="1400" dirty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en-US" sz="1400" dirty="0">
                <a:cs typeface="B Nazanin" panose="00000400000000000000" pitchFamily="2" charset="-78"/>
              </a:rPr>
              <a:t>  </a:t>
            </a:r>
            <a:r>
              <a:rPr lang="en-US" sz="1000" dirty="0">
                <a:cs typeface="B Nazanin" panose="00000400000000000000" pitchFamily="2" charset="-78"/>
              </a:rPr>
              <a:t>[</a:t>
            </a:r>
            <a:r>
              <a:rPr lang="en-US" sz="1000" dirty="0"/>
              <a:t>Ye, </a:t>
            </a:r>
            <a:r>
              <a:rPr lang="en-US" sz="1000" dirty="0" err="1"/>
              <a:t>Mang</a:t>
            </a:r>
            <a:r>
              <a:rPr lang="en-US" sz="1000" dirty="0"/>
              <a:t>, et al. , 2020 </a:t>
            </a:r>
            <a:r>
              <a:rPr lang="en-US" sz="1000" dirty="0">
                <a:cs typeface="B Nazanin" panose="00000400000000000000" pitchFamily="2" charset="-78"/>
              </a:rPr>
              <a:t>]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29688" y="6314474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2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6718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مراجع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934" y="1684220"/>
            <a:ext cx="9477866" cy="4351338"/>
          </a:xfrm>
        </p:spPr>
        <p:txBody>
          <a:bodyPr>
            <a:normAutofit fontScale="62500" lnSpcReduction="20000"/>
          </a:bodyPr>
          <a:lstStyle/>
          <a:p>
            <a:pPr marL="214313" indent="-214313" algn="l" rtl="0">
              <a:buFont typeface="Wingdings" panose="05000000000000000000" pitchFamily="2" charset="2"/>
              <a:buChar char="§"/>
            </a:pPr>
            <a:r>
              <a:rPr lang="en-US" dirty="0" err="1"/>
              <a:t>Zhong</a:t>
            </a:r>
            <a:r>
              <a:rPr lang="en-US" dirty="0"/>
              <a:t>, </a:t>
            </a:r>
            <a:r>
              <a:rPr lang="en-US" dirty="0" err="1"/>
              <a:t>Zhun</a:t>
            </a:r>
            <a:r>
              <a:rPr lang="en-US" dirty="0"/>
              <a:t>, et al. "Invariance matters: Exemplar memory for domain adaptive person re-identification." </a:t>
            </a:r>
            <a:r>
              <a:rPr lang="en-US" i="1" dirty="0"/>
              <a:t>Proceedings of the IEEE conference on computer vision and pattern recognition</a:t>
            </a:r>
            <a:r>
              <a:rPr lang="en-US" dirty="0"/>
              <a:t>. 2019.</a:t>
            </a:r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endParaRPr lang="en-US" dirty="0"/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r>
              <a:rPr lang="en-US" dirty="0" err="1"/>
              <a:t>Zhong</a:t>
            </a:r>
            <a:r>
              <a:rPr lang="en-US" dirty="0"/>
              <a:t>, </a:t>
            </a:r>
            <a:r>
              <a:rPr lang="en-US" dirty="0" err="1"/>
              <a:t>Zhun</a:t>
            </a:r>
            <a:r>
              <a:rPr lang="en-US" dirty="0"/>
              <a:t>, et al. "Learning to adapt invariance in memory for person re-identification." </a:t>
            </a:r>
            <a:r>
              <a:rPr lang="en-US" i="1" dirty="0"/>
              <a:t>IEEE transactions on pattern analysis and machine intelligence</a:t>
            </a:r>
            <a:r>
              <a:rPr lang="en-US" dirty="0"/>
              <a:t> (2020).</a:t>
            </a:r>
          </a:p>
          <a:p>
            <a:pPr algn="l" rtl="0"/>
            <a:endParaRPr lang="en-US" dirty="0"/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r>
              <a:rPr lang="en-US" dirty="0"/>
              <a:t>Ding, </a:t>
            </a:r>
            <a:r>
              <a:rPr lang="en-US" dirty="0" err="1"/>
              <a:t>Yuhang</a:t>
            </a:r>
            <a:r>
              <a:rPr lang="en-US" dirty="0"/>
              <a:t>, et al. "Adaptive exploration for unsupervised person re-identification." </a:t>
            </a:r>
            <a:r>
              <a:rPr lang="en-US" i="1" dirty="0"/>
              <a:t>ACM Transactions on Multimedia Computing, Communications, and Applications (TOMM)</a:t>
            </a:r>
            <a:r>
              <a:rPr lang="en-US" dirty="0"/>
              <a:t> 16.1 (2020): 1-19.</a:t>
            </a:r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endParaRPr lang="en-US" dirty="0"/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r>
              <a:rPr lang="en-US" dirty="0" err="1"/>
              <a:t>Zhong</a:t>
            </a:r>
            <a:r>
              <a:rPr lang="en-US" dirty="0"/>
              <a:t>, </a:t>
            </a:r>
            <a:r>
              <a:rPr lang="en-US" dirty="0" err="1"/>
              <a:t>Zhun</a:t>
            </a:r>
            <a:r>
              <a:rPr lang="en-US" dirty="0"/>
              <a:t>, et al. "Generalizing a person retrieval model hetero-and homogeneously." </a:t>
            </a:r>
            <a:r>
              <a:rPr lang="en-US" i="1" dirty="0"/>
              <a:t>Proceedings of the European Conference on Computer Vision (ECCV)</a:t>
            </a:r>
            <a:r>
              <a:rPr lang="en-US" dirty="0"/>
              <a:t>. 2018.</a:t>
            </a:r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endParaRPr lang="en-US" dirty="0">
              <a:cs typeface="B Nazanin" panose="00000400000000000000" pitchFamily="2" charset="-78"/>
            </a:endParaRPr>
          </a:p>
          <a:p>
            <a:pPr marL="214313" indent="-214313" algn="l" rtl="0">
              <a:buFont typeface="Wingdings" panose="05000000000000000000" pitchFamily="2" charset="2"/>
              <a:buChar char="§"/>
            </a:pPr>
            <a:r>
              <a:rPr lang="en-US" dirty="0"/>
              <a:t>Ye, </a:t>
            </a:r>
            <a:r>
              <a:rPr lang="en-US" dirty="0" err="1"/>
              <a:t>Mang</a:t>
            </a:r>
            <a:r>
              <a:rPr lang="en-US" dirty="0"/>
              <a:t>, et al. "Deep learning for person re-identification: A survey and outlook." </a:t>
            </a:r>
            <a:r>
              <a:rPr lang="en-US" i="1" dirty="0" err="1"/>
              <a:t>arXiv</a:t>
            </a:r>
            <a:r>
              <a:rPr lang="en-US" i="1" dirty="0"/>
              <a:t> preprint arXiv:2001.04193</a:t>
            </a:r>
            <a:r>
              <a:rPr lang="en-US" dirty="0"/>
              <a:t> (2020).</a:t>
            </a:r>
            <a:endParaRPr lang="en-US" dirty="0">
              <a:cs typeface="B Nazanin" panose="00000400000000000000" pitchFamily="2" charset="-78"/>
            </a:endParaRPr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20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523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sz="44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  </a:t>
            </a:r>
            <a:r>
              <a:rPr lang="fa-IR" sz="4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با تشکر از توجه شما</a:t>
            </a:r>
            <a:endParaRPr lang="en-U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29689" y="6324124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21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499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چالش‌های بازشناسایی شخص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انسداد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کیفیت پایین تصاویر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تنوع میزان روشنایی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تنوع زاویه‌ دید دوربین‌ها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تنوع حالت قرارگیری افراد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a-IR" sz="2400" b="1" dirty="0">
                <a:cs typeface="B Nazanin" panose="00000400000000000000" pitchFamily="2" charset="-78"/>
              </a:rPr>
              <a:t>وجود افراد مختلف با لباس‌های مشابه</a:t>
            </a:r>
            <a:endParaRPr lang="en-US" sz="2400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8" y="1690688"/>
            <a:ext cx="4435213" cy="3618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287" y="5444614"/>
            <a:ext cx="404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Nazanin" panose="00000400000000000000" pitchFamily="2" charset="-78"/>
              </a:rPr>
              <a:t>چالش‌های تصاویر مجموعه‌داده‌های بازشناسایی شخص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3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0829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نمونه‌های موفق بازشناسایی شخص بانظارت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33170"/>
              </p:ext>
            </p:extLst>
          </p:nvPr>
        </p:nvGraphicFramePr>
        <p:xfrm>
          <a:off x="2587926" y="2208991"/>
          <a:ext cx="6425510" cy="3780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0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2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GAN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83.97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66.07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67.68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47.13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/>
                        <a:t>TriNet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84.92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69.14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72.44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53.50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/>
                        <a:t>CamStyle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89.49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71.55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78.32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57.61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FD-GAN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90.5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77.7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64.5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PCB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93.8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81.6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83.3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69.2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/>
                        <a:t>OSNet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94.8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84.9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88.6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73.5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DG-NET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94.8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86.6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74.8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Auto-</a:t>
                      </a:r>
                      <a:r>
                        <a:rPr lang="en-US" sz="1200" dirty="0" err="1"/>
                        <a:t>ReID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95.4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94.2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91.4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89.2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/>
                        <a:t>BoT</a:t>
                      </a:r>
                      <a:r>
                        <a:rPr lang="en-US" sz="1200" dirty="0"/>
                        <a:t> Baseline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95.43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94.24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90.2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89.1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St-</a:t>
                      </a:r>
                      <a:r>
                        <a:rPr lang="en-US" sz="1200" dirty="0" err="1"/>
                        <a:t>ReID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2019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98.1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95.5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94.4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92.7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6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/>
                        <a:t>AdaptiveReID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2020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96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94.4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92.2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90.7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7868979" y="890503"/>
            <a:ext cx="57373" cy="17235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Left Brace 5"/>
          <p:cNvSpPr/>
          <p:nvPr/>
        </p:nvSpPr>
        <p:spPr>
          <a:xfrm rot="5400000">
            <a:off x="5762568" y="871301"/>
            <a:ext cx="57373" cy="17235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167933" y="1427024"/>
            <a:ext cx="1559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Dataset: Market1501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610" y="1425021"/>
            <a:ext cx="17235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Dataset: </a:t>
            </a:r>
            <a:r>
              <a:rPr lang="en-US" sz="1050" dirty="0" err="1"/>
              <a:t>DukeMTMC-reID</a:t>
            </a:r>
            <a:endParaRPr lang="en-US" sz="105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77691"/>
              </p:ext>
            </p:extLst>
          </p:nvPr>
        </p:nvGraphicFramePr>
        <p:xfrm>
          <a:off x="2587925" y="1825625"/>
          <a:ext cx="6425512" cy="303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8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0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02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3548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Method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Year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R-1(%)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/>
                        <a:t>mAP</a:t>
                      </a:r>
                      <a:r>
                        <a:rPr lang="en-US" sz="1200" b="1" dirty="0"/>
                        <a:t>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/>
                        <a:t>R-1(%)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/>
                        <a:t>mAP</a:t>
                      </a:r>
                      <a:r>
                        <a:rPr lang="en-US" sz="1200" b="1" dirty="0"/>
                        <a:t>(%)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524943" y="6339737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4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681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دو چالش مدل‌های عمیق بازشناسایی شخص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a-IR" sz="2400" b="1" dirty="0">
                <a:latin typeface="XB Kayhan" panose="02000503080000020003" pitchFamily="2" charset="-78"/>
                <a:cs typeface="B Nazanin" panose="00000400000000000000" pitchFamily="2" charset="-78"/>
              </a:rPr>
              <a:t>کمبود نمونه‌های آموزشی</a:t>
            </a:r>
            <a:endParaRPr lang="en-US" sz="2400" b="1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راه‌حل‌: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شبکه‌های عصبی سیامی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روش‌های داده‌افزایی</a:t>
            </a:r>
            <a:r>
              <a:rPr lang="en-US" sz="2400" dirty="0">
                <a:latin typeface="XB Kayhan" panose="02000503080000020003" pitchFamily="2" charset="-78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عمومی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داده‌افزایی با استفاده از شبکه‌های مولد تخاصمی(</a:t>
            </a:r>
            <a:r>
              <a:rPr lang="en-US" sz="2400" dirty="0">
                <a:latin typeface="Calibri body"/>
                <a:cs typeface="B Nazanin" panose="00000400000000000000" pitchFamily="2" charset="-78"/>
              </a:rPr>
              <a:t>GAN</a:t>
            </a: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)</a:t>
            </a:r>
            <a:endParaRPr lang="en-US" sz="24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4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400" b="1" dirty="0">
                <a:latin typeface="XB Kayhan" panose="02000503080000020003" pitchFamily="2" charset="-78"/>
                <a:cs typeface="B Nazanin" panose="00000400000000000000" pitchFamily="2" charset="-78"/>
              </a:rPr>
              <a:t>کاهش عملکرد مدل هنگام آزمایش روی مجموعه‌داده‌های متفاوت</a:t>
            </a:r>
          </a:p>
          <a:p>
            <a:pPr marL="0" indent="0">
              <a:buNone/>
            </a:pPr>
            <a:r>
              <a:rPr lang="fa-IR" sz="2400" dirty="0">
                <a:latin typeface="XB Kayhan" panose="02000503080000020003" pitchFamily="2" charset="-78"/>
                <a:cs typeface="B Nazanin" panose="00000400000000000000" pitchFamily="2" charset="-78"/>
              </a:rPr>
              <a:t>راه‌حل‌: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fa-IR" sz="2400" b="1" u="sng" dirty="0">
                <a:solidFill>
                  <a:srgbClr val="C00000"/>
                </a:solidFill>
                <a:latin typeface="XB Kayhan" panose="02000503080000020003" pitchFamily="2" charset="-78"/>
                <a:cs typeface="B Nazanin" panose="00000400000000000000" pitchFamily="2" charset="-78"/>
              </a:rPr>
              <a:t>وفق‌دهی دامنه در بازشناسایی شخص </a:t>
            </a:r>
            <a:endParaRPr lang="en-US" sz="2400" b="1" u="sng" dirty="0">
              <a:solidFill>
                <a:srgbClr val="C00000"/>
              </a:solidFill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5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41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 یادگیری بدون نظارت ویژگی‌های دامنه‌ی هدف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26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600" dirty="0">
                <a:latin typeface="XB Kayhan" panose="02000503080000020003" pitchFamily="2" charset="-78"/>
                <a:cs typeface="B Nazanin" panose="00000400000000000000" pitchFamily="2" charset="-78"/>
              </a:rPr>
              <a:t>داده‌افزایی سبک دوربین‌ها در دامنه‌ی هدف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600" dirty="0">
                <a:latin typeface="XB Kayhan" panose="02000503080000020003" pitchFamily="2" charset="-78"/>
                <a:cs typeface="B Nazanin" panose="00000400000000000000" pitchFamily="2" charset="-78"/>
              </a:rPr>
              <a:t>یافتن همسایه‌های نمونه‌های دامنه‌ی هدف</a:t>
            </a:r>
            <a:endParaRPr lang="fa-IR" sz="2600" dirty="0"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600" dirty="0">
                <a:latin typeface="XB Kayhan" panose="02000503080000020003" pitchFamily="2" charset="-78"/>
                <a:cs typeface="B Nazanin" panose="00000400000000000000" pitchFamily="2" charset="-78"/>
              </a:rPr>
              <a:t>نزدیک شدن هر نمونه از دامنه‌ی هدف به خودش و همسایه‌هایش در فضای ویژگی </a:t>
            </a:r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endParaRPr lang="fa-IR" sz="26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endParaRPr lang="fa-IR" sz="2600" dirty="0">
              <a:latin typeface="XB Kayhan" panose="02000503080000020003" pitchFamily="2" charset="-78"/>
              <a:cs typeface="B Nazanin" panose="00000400000000000000" pitchFamily="2" charset="-78"/>
            </a:endParaRPr>
          </a:p>
          <a:p>
            <a:endParaRPr lang="en-US" sz="2600" dirty="0"/>
          </a:p>
        </p:txBody>
      </p:sp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6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4768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مدل پیشنهادی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04" y="1624916"/>
            <a:ext cx="7894362" cy="44764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29689" y="6315497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7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9314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توابع اتلاف در مدل پیشنهادی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تابع اتلاف طبقه‌بندی داده‌های دامنه‌ی منبع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sSubPr>
                      <m:e>
                        <m:r>
                          <a:rPr lang="fa-I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: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𝒔𝒓𝒄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Titr" panose="00000700000000000000" pitchFamily="2" charset="-78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pPr marL="0" indent="0" algn="ctr">
                  <a:buNone/>
                </a:pP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𝑠𝑟𝑐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تابع اتلاف یادگیری بدون نظارت ویژگی‌های داده‌های دامنه‌ی هدف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sSubPr>
                      <m:e>
                        <m:r>
                          <a:rPr lang="fa-I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: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𝒕𝒈𝒕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Titr" panose="00000700000000000000" pitchFamily="2" charset="-78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pPr marL="0" indent="0">
                  <a:buNone/>
                </a:pP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𝑡𝑔𝑡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e>
                          </m:eqAr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(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8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6078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توابع اتلاف در مدل پیشنهادی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تابع اتلاف سه‌گانه پیشنهادی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𝒕𝒓𝒊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Titr" panose="00000700000000000000" pitchFamily="2" charset="-78"/>
                      </a:rPr>
                      <m:t>)</m:t>
                    </m:r>
                  </m:oMath>
                </a14:m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:</a:t>
                </a:r>
                <a:endParaRPr lang="en-US" b="1" dirty="0">
                  <a:solidFill>
                    <a:srgbClr val="C00000"/>
                  </a:solidFill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dirty="0">
                  <a:cs typeface="B Titr" panose="00000700000000000000" pitchFamily="2" charset="-78"/>
                </a:endParaRPr>
              </a:p>
              <a:p>
                <a:pPr marL="0" indent="0">
                  <a:buNone/>
                </a:pP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𝑡𝑟𝑖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𝑡𝑟𝑖𝑝𝑙𝑒𝑡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تابع اتلاف سه‌گانه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𝑡𝑟𝑖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𝑚𝑎𝑥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B Nazanin" panose="00000400000000000000" pitchFamily="2" charset="-78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تابع اتلاف کلی شبکه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(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𝑳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:</a:t>
                </a:r>
                <a:endParaRPr lang="en-US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pPr marL="0" indent="0">
                  <a:buNone/>
                </a:pP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𝑳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𝜶</m:t>
                      </m:r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𝒔𝒓𝒄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𝜷</m:t>
                      </m:r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𝒕𝒈𝒕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𝜸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𝒕𝒓𝒊</m:t>
                          </m:r>
                        </m:sub>
                      </m:sSub>
                    </m:oMath>
                  </m:oMathPara>
                </a14:m>
                <a:endParaRPr lang="en-US" b="1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29689" y="6311900"/>
            <a:ext cx="6532622" cy="223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مدلی تعمیم‌پذیر برای وفق‌دهی دامنه‌ی بدون نظارت در مسئله‌ی بازشناسایی شخص                                                   9   </a:t>
            </a:r>
            <a:r>
              <a:rPr lang="en-US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5533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FF197E-4022-4DE2-B5D7-506EDC5714EA}" vid="{94D172F9-23A3-4B56-967E-3E73177524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</TotalTime>
  <Words>1071</Words>
  <Application>Microsoft Office PowerPoint</Application>
  <PresentationFormat>Widescreen</PresentationFormat>
  <Paragraphs>309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 Homa</vt:lpstr>
      <vt:lpstr>B Nazanin</vt:lpstr>
      <vt:lpstr>B Titr</vt:lpstr>
      <vt:lpstr>Calibri</vt:lpstr>
      <vt:lpstr>Calibri body</vt:lpstr>
      <vt:lpstr>Calibri Light</vt:lpstr>
      <vt:lpstr>Cambria Math</vt:lpstr>
      <vt:lpstr>Times New Roman</vt:lpstr>
      <vt:lpstr>Wingdings</vt:lpstr>
      <vt:lpstr>XB Kayhan</vt:lpstr>
      <vt:lpstr>Office Theme</vt:lpstr>
      <vt:lpstr> مدلی تعمیم‌پذیر برای وفق‌دهی دامنه‌ی بدون نظارت  در مسئله‌ی بازشناسایی شخص </vt:lpstr>
      <vt:lpstr>تعریف مسئله</vt:lpstr>
      <vt:lpstr>چالش‌های بازشناسایی شخص</vt:lpstr>
      <vt:lpstr>نمونه‌های موفق بازشناسایی شخص بانظارت</vt:lpstr>
      <vt:lpstr>دو چالش مدل‌های عمیق بازشناسایی شخص</vt:lpstr>
      <vt:lpstr> یادگیری بدون نظارت ویژگی‌های دامنه‌ی هدف</vt:lpstr>
      <vt:lpstr>مدل پیشنهادی</vt:lpstr>
      <vt:lpstr>توابع اتلاف در مدل پیشنهادی</vt:lpstr>
      <vt:lpstr>توابع اتلاف در مدل پیشنهادی</vt:lpstr>
      <vt:lpstr>استراتژی‌های انتخاب همسایه‌ها</vt:lpstr>
      <vt:lpstr> مجموعه‌داده‌ها</vt:lpstr>
      <vt:lpstr> مجموعه‌داده‌ها</vt:lpstr>
      <vt:lpstr>بررسی تأثیر معماری CNN در عملکرد مدل</vt:lpstr>
      <vt:lpstr>بررسی تأثیر پارامتر کلیدی در استراتژی اول انتخاب همسایه‌ها </vt:lpstr>
      <vt:lpstr>بررسی تأثیر پارامتر کلیدی در استراتژی دوم انتخاب همسایه‌ها </vt:lpstr>
      <vt:lpstr>بررسی میزان مصرف حافظه GPU</vt:lpstr>
      <vt:lpstr>مقایسه‌ی روش پیشنهادی با سایر روش‌های وفق‌دهی دامنه بدون نظارت</vt:lpstr>
      <vt:lpstr>جمع‌بندی</vt:lpstr>
      <vt:lpstr>کارهای آینده</vt:lpstr>
      <vt:lpstr>مراجع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</dc:creator>
  <cp:lastModifiedBy>Ali</cp:lastModifiedBy>
  <cp:revision>47</cp:revision>
  <dcterms:created xsi:type="dcterms:W3CDTF">2019-02-26T09:32:05Z</dcterms:created>
  <dcterms:modified xsi:type="dcterms:W3CDTF">2021-04-25T17:41:20Z</dcterms:modified>
</cp:coreProperties>
</file>