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86" r:id="rId4"/>
    <p:sldId id="290" r:id="rId5"/>
    <p:sldId id="287" r:id="rId6"/>
    <p:sldId id="284" r:id="rId7"/>
    <p:sldId id="291" r:id="rId8"/>
    <p:sldId id="293" r:id="rId9"/>
    <p:sldId id="292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 autoAdjust="0"/>
    <p:restoredTop sz="86501" autoAdjust="0"/>
  </p:normalViewPr>
  <p:slideViewPr>
    <p:cSldViewPr>
      <p:cViewPr varScale="1">
        <p:scale>
          <a:sx n="92" d="100"/>
          <a:sy n="92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2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EFA-675F-47F3-83BF-AC10F4962C3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859-A802-476A-B2C3-D9222E2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4C33EFA-675F-47F3-83BF-AC10F4962C3D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FBB4859-A802-476A-B2C3-D9222E2AA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Fuzzy Clustering Algorithms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3429000"/>
            <a:ext cx="8637759" cy="2685492"/>
            <a:chOff x="228600" y="4096308"/>
            <a:chExt cx="8637759" cy="2685492"/>
          </a:xfrm>
        </p:grpSpPr>
        <p:pic>
          <p:nvPicPr>
            <p:cNvPr id="2050" name="Picture 2" descr="C:\Users\BenBush\Documents\My Dropbox\fuzzy\fuzzy cluster examp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096308"/>
              <a:ext cx="2631255" cy="256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438" y="4096308"/>
              <a:ext cx="2692973" cy="2685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994" y="4096308"/>
              <a:ext cx="2564365" cy="25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Crisp &amp; Fuzzy Clustering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57942"/>
              </p:ext>
            </p:extLst>
          </p:nvPr>
        </p:nvGraphicFramePr>
        <p:xfrm>
          <a:off x="228600" y="1295400"/>
          <a:ext cx="86868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047"/>
                <a:gridCol w="6571753"/>
              </a:tblGrid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CRISP</a:t>
                      </a:r>
                      <a:endParaRPr lang="en-US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</a:rPr>
                        <a:t>Each point belongs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</a:rPr>
                        <a:t> to exactly one cluster.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</a:rPr>
                        <a:t>C-Means Clustering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FUZZY</a:t>
                      </a:r>
                      <a:endParaRPr lang="en-US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Cluster membership is a matter of degree.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Fuzzy C-Means Clustering (FCM)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40" y="1044096"/>
            <a:ext cx="605071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What is Clustering?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r="2973" b="56353"/>
          <a:stretch/>
        </p:blipFill>
        <p:spPr bwMode="auto">
          <a:xfrm>
            <a:off x="1593640" y="1044480"/>
            <a:ext cx="5855321" cy="27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3787296"/>
            <a:ext cx="9144000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0083E-6 L -4.44444E-6 0.3917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Crisp &amp; Fuzzy Clustering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97630"/>
              </p:ext>
            </p:extLst>
          </p:nvPr>
        </p:nvGraphicFramePr>
        <p:xfrm>
          <a:off x="228600" y="1295400"/>
          <a:ext cx="86868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047"/>
                <a:gridCol w="6571753"/>
              </a:tblGrid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CRISP</a:t>
                      </a:r>
                      <a:endParaRPr lang="en-US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</a:rPr>
                        <a:t>Each point belongs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</a:rPr>
                        <a:t> to exactly one cluster.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</a:rPr>
                        <a:t>C-Means Clustering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FUZZY</a:t>
                      </a:r>
                      <a:endParaRPr lang="en-US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Cluster membership is a matter of degree.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Fuzzy C-Means Clustering (FCM)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60314"/>
            <a:ext cx="6989562" cy="5242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C-Means Clustering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1219200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Fixed number of clusters. One </a:t>
            </a:r>
            <a:r>
              <a:rPr lang="en-US" sz="2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Times New Roman" panose="02020603050405020304" pitchFamily="18" charset="0"/>
              </a:rPr>
              <a:t>centroid</a:t>
            </a:r>
            <a:r>
              <a:rPr lang="en-US" sz="2400" b="1" dirty="0" smtClean="0">
                <a:latin typeface="Times New Roman" panose="02020603050405020304" pitchFamily="18" charset="0"/>
              </a:rPr>
              <a:t> per cluster.</a:t>
            </a: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</a:rPr>
              <a:t>Each data point belongs to the cluster corresponding to the closest centroid</a:t>
            </a:r>
            <a:r>
              <a:rPr lang="en-US" sz="2400" b="1" dirty="0" smtClean="0">
                <a:latin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"/>
          <a:stretch/>
        </p:blipFill>
        <p:spPr bwMode="auto">
          <a:xfrm>
            <a:off x="1128836" y="5000625"/>
            <a:ext cx="662129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8" r="95357" b="32501"/>
          <a:stretch/>
        </p:blipFill>
        <p:spPr bwMode="auto">
          <a:xfrm>
            <a:off x="875816" y="2433851"/>
            <a:ext cx="315737" cy="4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4369" r="79698" b="4706"/>
          <a:stretch/>
        </p:blipFill>
        <p:spPr bwMode="auto">
          <a:xfrm>
            <a:off x="1295401" y="2081852"/>
            <a:ext cx="1019033" cy="119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3276600"/>
            <a:ext cx="1383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cost function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1" idx="0"/>
            <a:endCxn id="4" idx="2"/>
          </p:cNvCxnSpPr>
          <p:nvPr/>
        </p:nvCxnSpPr>
        <p:spPr>
          <a:xfrm flipV="1">
            <a:off x="996656" y="2913690"/>
            <a:ext cx="37029" cy="36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7437" y="1295400"/>
            <a:ext cx="13137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# of clusters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2014316" y="1664732"/>
            <a:ext cx="0" cy="370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t="14369" r="73945" b="29287"/>
          <a:stretch/>
        </p:blipFill>
        <p:spPr bwMode="auto">
          <a:xfrm>
            <a:off x="2379556" y="2121321"/>
            <a:ext cx="382138" cy="8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81201" y="3609201"/>
            <a:ext cx="11788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cost of the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</a:rPr>
              <a:t>i</a:t>
            </a:r>
            <a:r>
              <a:rPr lang="en-US" baseline="30000" dirty="0" err="1" smtClean="0">
                <a:latin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</a:rPr>
              <a:t> cluster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25" idx="2"/>
          </p:cNvCxnSpPr>
          <p:nvPr/>
        </p:nvCxnSpPr>
        <p:spPr>
          <a:xfrm flipH="1" flipV="1">
            <a:off x="2570625" y="2953159"/>
            <a:ext cx="1" cy="656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343400" y="1905000"/>
            <a:ext cx="3568298" cy="1476375"/>
            <a:chOff x="3621206" y="1676400"/>
            <a:chExt cx="3568298" cy="1476375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6" t="14369" r="73945" b="29287"/>
            <a:stretch/>
          </p:blipFill>
          <p:spPr bwMode="auto">
            <a:xfrm>
              <a:off x="3621206" y="1913835"/>
              <a:ext cx="382138" cy="8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2" r="8488"/>
            <a:stretch/>
          </p:blipFill>
          <p:spPr bwMode="auto">
            <a:xfrm>
              <a:off x="4191000" y="1676400"/>
              <a:ext cx="2998504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7" t="41003" r="67639" b="41415"/>
            <a:stretch/>
          </p:blipFill>
          <p:spPr bwMode="auto">
            <a:xfrm>
              <a:off x="4038600" y="2286000"/>
              <a:ext cx="389324" cy="25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4600366" y="3773269"/>
            <a:ext cx="2217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data points belonging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to the </a:t>
            </a:r>
            <a:r>
              <a:rPr lang="en-US" dirty="0" err="1" smtClean="0">
                <a:latin typeface="Times New Roman" panose="02020603050405020304" pitchFamily="18" charset="0"/>
              </a:rPr>
              <a:t>i</a:t>
            </a:r>
            <a:r>
              <a:rPr lang="en-US" baseline="30000" dirty="0" err="1" smtClean="0">
                <a:latin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</a:rPr>
              <a:t>  group</a:t>
            </a:r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44981" y="3276600"/>
            <a:ext cx="925786" cy="496669"/>
            <a:chOff x="5244981" y="3276600"/>
            <a:chExt cx="925786" cy="496669"/>
          </a:xfrm>
        </p:grpSpPr>
        <p:sp>
          <p:nvSpPr>
            <p:cNvPr id="40" name="Right Brace 39"/>
            <p:cNvSpPr/>
            <p:nvPr/>
          </p:nvSpPr>
          <p:spPr>
            <a:xfrm rot="5400000" flipV="1">
              <a:off x="5515499" y="3006082"/>
              <a:ext cx="384750" cy="92578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1" name="Straight Arrow Connector 40"/>
            <p:cNvCxnSpPr>
              <a:stCxn id="38" idx="0"/>
              <a:endCxn id="40" idx="1"/>
            </p:cNvCxnSpPr>
            <p:nvPr/>
          </p:nvCxnSpPr>
          <p:spPr>
            <a:xfrm flipH="1" flipV="1">
              <a:off x="5707874" y="3661350"/>
              <a:ext cx="1406" cy="111919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867400" y="1143000"/>
            <a:ext cx="2514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distance between data point and cluster center</a:t>
            </a:r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flipV="1">
            <a:off x="6248400" y="1789331"/>
            <a:ext cx="1752600" cy="628524"/>
            <a:chOff x="5115407" y="4110258"/>
            <a:chExt cx="1752600" cy="628524"/>
          </a:xfrm>
        </p:grpSpPr>
        <p:sp>
          <p:nvSpPr>
            <p:cNvPr id="47" name="Right Brace 46"/>
            <p:cNvSpPr/>
            <p:nvPr/>
          </p:nvSpPr>
          <p:spPr>
            <a:xfrm rot="5400000" flipV="1">
              <a:off x="5799332" y="3426333"/>
              <a:ext cx="384750" cy="1752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/>
            <p:cNvCxnSpPr>
              <a:stCxn id="46" idx="2"/>
              <a:endCxn id="47" idx="1"/>
            </p:cNvCxnSpPr>
            <p:nvPr/>
          </p:nvCxnSpPr>
          <p:spPr>
            <a:xfrm flipV="1">
              <a:off x="5991707" y="4495008"/>
              <a:ext cx="0" cy="24377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0" y="4572000"/>
            <a:ext cx="9143999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733800" y="1015664"/>
            <a:ext cx="0" cy="3556336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C-Means Clustering</a:t>
            </a:r>
          </a:p>
        </p:txBody>
      </p:sp>
    </p:spTree>
    <p:extLst>
      <p:ext uri="{BB962C8B-B14F-4D97-AF65-F5344CB8AC3E}">
        <p14:creationId xmlns:p14="http://schemas.microsoft.com/office/powerpoint/2010/main" val="2509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60314"/>
            <a:ext cx="6989562" cy="5242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C-Means Clustering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007" y="1371600"/>
            <a:ext cx="2332596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pick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</a:rPr>
              <a:t> centroids at random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209" y="2450306"/>
            <a:ext cx="2180192" cy="1131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</a:rPr>
              <a:t>ssign each data point to the cluster corresponding to the nearest centroid.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91610" y="4576762"/>
            <a:ext cx="2637390" cy="1824038"/>
            <a:chOff x="1066802" y="4881562"/>
            <a:chExt cx="2637390" cy="1824038"/>
          </a:xfrm>
        </p:grpSpPr>
        <p:sp>
          <p:nvSpPr>
            <p:cNvPr id="9" name="Rectangle 8"/>
            <p:cNvSpPr/>
            <p:nvPr/>
          </p:nvSpPr>
          <p:spPr>
            <a:xfrm>
              <a:off x="1066802" y="4881562"/>
              <a:ext cx="2637390" cy="18240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</a:rPr>
                <a:t>move each centroid to the mean value of its cluster’s data points.</a:t>
              </a:r>
              <a:endParaRPr lang="en-US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" r="4477"/>
            <a:stretch/>
          </p:blipFill>
          <p:spPr bwMode="auto">
            <a:xfrm>
              <a:off x="1228724" y="5857875"/>
              <a:ext cx="2323070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Elbow Connector 10"/>
          <p:cNvCxnSpPr>
            <a:stCxn id="4" idx="2"/>
            <a:endCxn id="8" idx="0"/>
          </p:cNvCxnSpPr>
          <p:nvPr/>
        </p:nvCxnSpPr>
        <p:spPr>
          <a:xfrm>
            <a:off x="2110305" y="1981200"/>
            <a:ext cx="0" cy="469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9" idx="0"/>
          </p:cNvCxnSpPr>
          <p:nvPr/>
        </p:nvCxnSpPr>
        <p:spPr>
          <a:xfrm>
            <a:off x="2110305" y="3581400"/>
            <a:ext cx="0" cy="9953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1"/>
            <a:endCxn id="8" idx="1"/>
          </p:cNvCxnSpPr>
          <p:nvPr/>
        </p:nvCxnSpPr>
        <p:spPr>
          <a:xfrm rot="10800000" flipH="1">
            <a:off x="791609" y="3015853"/>
            <a:ext cx="228599" cy="2472928"/>
          </a:xfrm>
          <a:prstGeom prst="bentConnector3">
            <a:avLst>
              <a:gd name="adj1" fmla="val -10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1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9906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Fuzzy C-Means Clustering (FCM)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Fuzzy C-Means Clustering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1219200"/>
            <a:ext cx="350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Fixed number of clusters.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</a:rPr>
              <a:t>One </a:t>
            </a:r>
            <a:r>
              <a:rPr lang="en-US" sz="2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</a:rPr>
              <a:t>centroid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Times New Roman" panose="02020603050405020304" pitchFamily="18" charset="0"/>
              </a:rPr>
              <a:t>per </a:t>
            </a:r>
            <a:r>
              <a:rPr lang="en-US" sz="24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latin typeface="Times New Roman" panose="02020603050405020304" pitchFamily="18" charset="0"/>
              </a:rPr>
              <a:t>cluster</a:t>
            </a:r>
            <a:r>
              <a:rPr lang="en-US" sz="2400" b="1" dirty="0" smtClean="0">
                <a:latin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</a:rPr>
              <a:t>Clusters are fuzzy sets.</a:t>
            </a:r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</a:rPr>
              <a:t>Membership degree of a point can be any number between 0 and 1.</a:t>
            </a: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</a:rPr>
              <a:t>Sum of all degrees for a point must add up to 1.</a:t>
            </a:r>
          </a:p>
        </p:txBody>
      </p:sp>
      <p:pic>
        <p:nvPicPr>
          <p:cNvPr id="21" name="Picture 2" descr="C:\Users\BenBush\Documents\My Dropbox\fuzzy\fuzzy cluster exam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964"/>
          <a:stretch/>
        </p:blipFill>
        <p:spPr bwMode="auto">
          <a:xfrm>
            <a:off x="4080681" y="1371600"/>
            <a:ext cx="4899546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9906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Fuzzy C-Means Clustering (FCM)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Fuzzy C-Means Clustering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"/>
          <a:stretch/>
        </p:blipFill>
        <p:spPr bwMode="auto">
          <a:xfrm>
            <a:off x="2424568" y="1389106"/>
            <a:ext cx="6414632" cy="143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50455" y="3933825"/>
            <a:ext cx="4598145" cy="1476375"/>
            <a:chOff x="2183655" y="3748087"/>
            <a:chExt cx="4598145" cy="14763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055" y="4037462"/>
              <a:ext cx="3683745" cy="118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49"/>
            <a:stretch/>
          </p:blipFill>
          <p:spPr bwMode="auto">
            <a:xfrm>
              <a:off x="2183655" y="3748087"/>
              <a:ext cx="703997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16448"/>
              </p:ext>
            </p:extLst>
          </p:nvPr>
        </p:nvGraphicFramePr>
        <p:xfrm>
          <a:off x="228600" y="1295400"/>
          <a:ext cx="8686800" cy="4884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047"/>
                <a:gridCol w="6571753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C-Means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47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Fuzzy</a:t>
                      </a: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C-Means</a:t>
                      </a: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(FCM)</a:t>
                      </a:r>
                      <a:endParaRPr lang="en-US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91200" y="3152269"/>
            <a:ext cx="15704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summing over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all data points</a:t>
            </a:r>
          </a:p>
        </p:txBody>
      </p:sp>
      <p:sp>
        <p:nvSpPr>
          <p:cNvPr id="22" name="Right Brace 21"/>
          <p:cNvSpPr/>
          <p:nvPr/>
        </p:nvSpPr>
        <p:spPr>
          <a:xfrm rot="16200000">
            <a:off x="6385389" y="3824385"/>
            <a:ext cx="384750" cy="5008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stCxn id="20" idx="2"/>
            <a:endCxn id="22" idx="1"/>
          </p:cNvCxnSpPr>
          <p:nvPr/>
        </p:nvCxnSpPr>
        <p:spPr>
          <a:xfrm>
            <a:off x="6576401" y="3798600"/>
            <a:ext cx="1363" cy="838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77000" y="5410200"/>
            <a:ext cx="13685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membership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degree 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7161258" y="5047290"/>
            <a:ext cx="0" cy="36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2586" y="3751658"/>
            <a:ext cx="10647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</a:rPr>
              <a:t>uzziness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exponent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361601" y="4074823"/>
            <a:ext cx="260985" cy="420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Fuzzy C-Means Clustering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622332" cy="36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13391" y="1219200"/>
            <a:ext cx="2332596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pick </a:t>
            </a:r>
            <a:r>
              <a:rPr lang="en-US" i="1" dirty="0" smtClean="0">
                <a:latin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</a:rPr>
              <a:t> centroids at random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cxnSp>
        <p:nvCxnSpPr>
          <p:cNvPr id="21" name="Elbow Connector 10"/>
          <p:cNvCxnSpPr>
            <a:stCxn id="15" idx="2"/>
            <a:endCxn id="17" idx="0"/>
          </p:cNvCxnSpPr>
          <p:nvPr/>
        </p:nvCxnSpPr>
        <p:spPr>
          <a:xfrm flipH="1">
            <a:off x="2271196" y="1828800"/>
            <a:ext cx="8493" cy="4845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2"/>
          <p:cNvCxnSpPr>
            <a:stCxn id="17" idx="2"/>
            <a:endCxn id="19" idx="0"/>
          </p:cNvCxnSpPr>
          <p:nvPr/>
        </p:nvCxnSpPr>
        <p:spPr>
          <a:xfrm flipH="1">
            <a:off x="2271195" y="4267200"/>
            <a:ext cx="1" cy="5857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1"/>
            <a:endCxn id="17" idx="1"/>
          </p:cNvCxnSpPr>
          <p:nvPr/>
        </p:nvCxnSpPr>
        <p:spPr>
          <a:xfrm rot="10800000">
            <a:off x="609601" y="3290292"/>
            <a:ext cx="152398" cy="2336602"/>
          </a:xfrm>
          <a:prstGeom prst="bentConnector3">
            <a:avLst>
              <a:gd name="adj1" fmla="val 384332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09601" y="2313384"/>
            <a:ext cx="3323190" cy="1953816"/>
            <a:chOff x="791610" y="2221705"/>
            <a:chExt cx="3323190" cy="1953816"/>
          </a:xfrm>
        </p:grpSpPr>
        <p:sp>
          <p:nvSpPr>
            <p:cNvPr id="17" name="Rectangle 16"/>
            <p:cNvSpPr/>
            <p:nvPr/>
          </p:nvSpPr>
          <p:spPr>
            <a:xfrm>
              <a:off x="791610" y="2221705"/>
              <a:ext cx="3323190" cy="195381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</a:rPr>
                <a:t>a</a:t>
              </a:r>
              <a:r>
                <a:rPr lang="en-US" dirty="0" smtClean="0">
                  <a:latin typeface="Times New Roman" panose="02020603050405020304" pitchFamily="18" charset="0"/>
                </a:rPr>
                <a:t>ssign membership degrees according to:</a:t>
              </a:r>
              <a:endParaRPr lang="en-US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828925"/>
              <a:ext cx="322897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761999" y="4852988"/>
            <a:ext cx="3018392" cy="1547812"/>
            <a:chOff x="967304" y="4343400"/>
            <a:chExt cx="3018392" cy="1547812"/>
          </a:xfrm>
        </p:grpSpPr>
        <p:sp>
          <p:nvSpPr>
            <p:cNvPr id="19" name="Rectangle 18"/>
            <p:cNvSpPr/>
            <p:nvPr/>
          </p:nvSpPr>
          <p:spPr>
            <a:xfrm>
              <a:off x="967304" y="4343400"/>
              <a:ext cx="3018392" cy="15478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</a:rPr>
                <a:t>move each centroid to the following position:</a:t>
              </a:r>
              <a:endParaRPr lang="en-US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005387"/>
              <a:ext cx="201930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4419600" y="5638800"/>
            <a:ext cx="437094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</a:rPr>
              <a:t>Note: formulas are result of </a:t>
            </a:r>
            <a:r>
              <a:rPr lang="en-US" sz="1600" dirty="0">
                <a:latin typeface="Times New Roman" panose="02020603050405020304" pitchFamily="18" charset="0"/>
              </a:rPr>
              <a:t>the method </a:t>
            </a:r>
            <a:r>
              <a:rPr lang="en-US" sz="1600" dirty="0" smtClean="0">
                <a:latin typeface="Times New Roman" panose="02020603050405020304" pitchFamily="18" charset="0"/>
              </a:rPr>
              <a:t>of</a:t>
            </a:r>
          </a:p>
          <a:p>
            <a:r>
              <a:rPr lang="en-US" sz="1600" dirty="0" smtClean="0">
                <a:latin typeface="Times New Roman" panose="02020603050405020304" pitchFamily="18" charset="0"/>
              </a:rPr>
              <a:t>Lagrange multipliers as applied to aforementioned</a:t>
            </a:r>
          </a:p>
          <a:p>
            <a:r>
              <a:rPr lang="en-US" sz="1600" dirty="0" smtClean="0">
                <a:latin typeface="Times New Roman" panose="02020603050405020304" pitchFamily="18" charset="0"/>
              </a:rPr>
              <a:t>cost </a:t>
            </a:r>
            <a:r>
              <a:rPr lang="en-US" sz="1600" dirty="0" smtClean="0">
                <a:latin typeface="Times New Roman" panose="02020603050405020304" pitchFamily="18" charset="0"/>
              </a:rPr>
              <a:t>function</a:t>
            </a:r>
            <a:endParaRPr lang="en-US" sz="16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265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Fouladi</dc:creator>
  <cp:lastModifiedBy>Kazim Fouladi</cp:lastModifiedBy>
  <cp:revision>134</cp:revision>
  <dcterms:created xsi:type="dcterms:W3CDTF">2012-03-12T07:13:03Z</dcterms:created>
  <dcterms:modified xsi:type="dcterms:W3CDTF">2015-01-05T15:46:21Z</dcterms:modified>
</cp:coreProperties>
</file>